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61" r:id="rId4"/>
    <p:sldId id="272" r:id="rId5"/>
    <p:sldId id="271" r:id="rId6"/>
    <p:sldId id="276" r:id="rId7"/>
    <p:sldId id="277" r:id="rId8"/>
    <p:sldId id="278" r:id="rId9"/>
    <p:sldId id="279" r:id="rId10"/>
    <p:sldId id="281" r:id="rId11"/>
    <p:sldId id="280" r:id="rId12"/>
    <p:sldId id="259" r:id="rId13"/>
  </p:sldIdLst>
  <p:sldSz cx="18288000" cy="10287000"/>
  <p:notesSz cx="6858000" cy="9144000"/>
  <p:embeddedFontLst>
    <p:embeddedFont>
      <p:font typeface="#9Slide03 Arima Madurai Black" panose="00000A00000000000000" pitchFamily="2" charset="0"/>
      <p:bold r:id="rId15"/>
    </p:embeddedFont>
    <p:embeddedFont>
      <p:font typeface="#9Slide03 Ralewayv4020 Black" panose="00000A00000000000000" pitchFamily="2" charset="0"/>
      <p:bold r:id="rId16"/>
    </p:embeddedFont>
    <p:embeddedFont>
      <p:font typeface="#9Slide04 Pridi Bold" panose="00000800000000000000" pitchFamily="2" charset="-34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Kingthings Petrock Vi" panose="02000000000000000000" pitchFamily="2" charset="0"/>
      <p:regular r:id="rId22"/>
    </p:embeddedFont>
    <p:embeddedFont>
      <p:font typeface="Pangolin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83D3"/>
    <a:srgbClr val="45B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19" autoAdjust="0"/>
    <p:restoredTop sz="84476" autoAdjust="0"/>
  </p:normalViewPr>
  <p:slideViewPr>
    <p:cSldViewPr>
      <p:cViewPr varScale="1">
        <p:scale>
          <a:sx n="42" d="100"/>
          <a:sy n="42" d="100"/>
        </p:scale>
        <p:origin x="1396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7DEF7-4A54-4DF4-AF2C-5B0947228027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74F3B-E846-4F7C-99E6-0C556D9DF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0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74F3B-E846-4F7C-99E6-0C556D9DF4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4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74F3B-E846-4F7C-99E6-0C556D9DF4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61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74F3B-E846-4F7C-99E6-0C556D9DF4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66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74F3B-E846-4F7C-99E6-0C556D9DF4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18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74F3B-E846-4F7C-99E6-0C556D9DF4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15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74F3B-E846-4F7C-99E6-0C556D9DF4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26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74F3B-E846-4F7C-99E6-0C556D9DF4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4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microsoft.com/office/2007/relationships/hdphoto" Target="../media/hdphoto2.wdp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50.svg"/><Relationship Id="rId3" Type="http://schemas.openxmlformats.org/officeDocument/2006/relationships/image" Target="../media/image3.png"/><Relationship Id="rId7" Type="http://schemas.openxmlformats.org/officeDocument/2006/relationships/image" Target="../media/image53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67.svg"/><Relationship Id="rId5" Type="http://schemas.openxmlformats.org/officeDocument/2006/relationships/image" Target="../media/image5.png"/><Relationship Id="rId10" Type="http://schemas.openxmlformats.org/officeDocument/2006/relationships/image" Target="../media/image66.png"/><Relationship Id="rId4" Type="http://schemas.openxmlformats.org/officeDocument/2006/relationships/image" Target="../media/image4.svg"/><Relationship Id="rId9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70.svg"/><Relationship Id="rId3" Type="http://schemas.openxmlformats.org/officeDocument/2006/relationships/image" Target="../media/image3.png"/><Relationship Id="rId7" Type="http://schemas.openxmlformats.org/officeDocument/2006/relationships/image" Target="../media/image53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68.png"/><Relationship Id="rId5" Type="http://schemas.openxmlformats.org/officeDocument/2006/relationships/image" Target="../media/image5.png"/><Relationship Id="rId10" Type="http://schemas.openxmlformats.org/officeDocument/2006/relationships/image" Target="../media/image50.svg"/><Relationship Id="rId4" Type="http://schemas.openxmlformats.org/officeDocument/2006/relationships/image" Target="../media/image4.sv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0.png"/><Relationship Id="rId3" Type="http://schemas.openxmlformats.org/officeDocument/2006/relationships/image" Target="../media/image72.svg"/><Relationship Id="rId7" Type="http://schemas.openxmlformats.org/officeDocument/2006/relationships/image" Target="../media/image76.svg"/><Relationship Id="rId12" Type="http://schemas.openxmlformats.org/officeDocument/2006/relationships/image" Target="../media/image7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microsoft.com/office/2007/relationships/hdphoto" Target="../media/hdphoto2.wdp"/><Relationship Id="rId5" Type="http://schemas.openxmlformats.org/officeDocument/2006/relationships/image" Target="../media/image74.svg"/><Relationship Id="rId10" Type="http://schemas.openxmlformats.org/officeDocument/2006/relationships/image" Target="../media/image15.png"/><Relationship Id="rId4" Type="http://schemas.openxmlformats.org/officeDocument/2006/relationships/image" Target="../media/image73.png"/><Relationship Id="rId9" Type="http://schemas.openxmlformats.org/officeDocument/2006/relationships/image" Target="../media/image78.svg"/><Relationship Id="rId14" Type="http://schemas.openxmlformats.org/officeDocument/2006/relationships/image" Target="../media/image8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3.wdp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8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6.sv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5.png"/><Relationship Id="rId17" Type="http://schemas.microsoft.com/office/2007/relationships/hdphoto" Target="../media/hdphoto3.wdp"/><Relationship Id="rId2" Type="http://schemas.openxmlformats.org/officeDocument/2006/relationships/image" Target="../media/image29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25.svg"/><Relationship Id="rId5" Type="http://schemas.openxmlformats.org/officeDocument/2006/relationships/image" Target="../media/image32.svg"/><Relationship Id="rId15" Type="http://schemas.openxmlformats.org/officeDocument/2006/relationships/image" Target="../media/image38.svg"/><Relationship Id="rId10" Type="http://schemas.openxmlformats.org/officeDocument/2006/relationships/image" Target="../media/image24.png"/><Relationship Id="rId4" Type="http://schemas.openxmlformats.org/officeDocument/2006/relationships/image" Target="../media/image31.png"/><Relationship Id="rId9" Type="http://schemas.openxmlformats.org/officeDocument/2006/relationships/image" Target="../media/image8.svg"/><Relationship Id="rId1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40.gif"/><Relationship Id="rId3" Type="http://schemas.openxmlformats.org/officeDocument/2006/relationships/image" Target="../media/image29.png"/><Relationship Id="rId7" Type="http://schemas.openxmlformats.org/officeDocument/2006/relationships/image" Target="../media/image24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37.png"/><Relationship Id="rId5" Type="http://schemas.openxmlformats.org/officeDocument/2006/relationships/image" Target="../media/image7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hyperlink" Target="https://padlet.com/nguyendumytruc1999/bws9ikmpzc7crawe" TargetMode="External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45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../media/image44.svg"/><Relationship Id="rId4" Type="http://schemas.openxmlformats.org/officeDocument/2006/relationships/image" Target="../media/image2.svg"/><Relationship Id="rId9" Type="http://schemas.openxmlformats.org/officeDocument/2006/relationships/image" Target="../media/image43.png"/><Relationship Id="rId14" Type="http://schemas.openxmlformats.org/officeDocument/2006/relationships/image" Target="../media/image4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5.png"/><Relationship Id="rId3" Type="http://schemas.openxmlformats.org/officeDocument/2006/relationships/image" Target="../media/image3.png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53.png"/><Relationship Id="rId5" Type="http://schemas.openxmlformats.org/officeDocument/2006/relationships/image" Target="../media/image5.png"/><Relationship Id="rId15" Type="http://schemas.openxmlformats.org/officeDocument/2006/relationships/image" Target="../media/image39.png"/><Relationship Id="rId10" Type="http://schemas.openxmlformats.org/officeDocument/2006/relationships/image" Target="../media/image52.svg"/><Relationship Id="rId4" Type="http://schemas.openxmlformats.org/officeDocument/2006/relationships/image" Target="../media/image4.svg"/><Relationship Id="rId9" Type="http://schemas.openxmlformats.org/officeDocument/2006/relationships/image" Target="../media/image51.png"/><Relationship Id="rId1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58.svg"/><Relationship Id="rId3" Type="http://schemas.openxmlformats.org/officeDocument/2006/relationships/image" Target="../media/image3.png"/><Relationship Id="rId7" Type="http://schemas.openxmlformats.org/officeDocument/2006/relationships/image" Target="../media/image53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50.svg"/><Relationship Id="rId5" Type="http://schemas.openxmlformats.org/officeDocument/2006/relationships/image" Target="../media/image5.png"/><Relationship Id="rId10" Type="http://schemas.openxmlformats.org/officeDocument/2006/relationships/image" Target="../media/image49.png"/><Relationship Id="rId4" Type="http://schemas.openxmlformats.org/officeDocument/2006/relationships/image" Target="../media/image4.svg"/><Relationship Id="rId9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61.svg"/><Relationship Id="rId3" Type="http://schemas.openxmlformats.org/officeDocument/2006/relationships/image" Target="../media/image3.png"/><Relationship Id="rId7" Type="http://schemas.openxmlformats.org/officeDocument/2006/relationships/image" Target="../media/image53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59.png"/><Relationship Id="rId5" Type="http://schemas.openxmlformats.org/officeDocument/2006/relationships/image" Target="../media/image5.png"/><Relationship Id="rId10" Type="http://schemas.openxmlformats.org/officeDocument/2006/relationships/image" Target="../media/image50.svg"/><Relationship Id="rId4" Type="http://schemas.openxmlformats.org/officeDocument/2006/relationships/image" Target="../media/image4.sv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64.svg"/><Relationship Id="rId3" Type="http://schemas.openxmlformats.org/officeDocument/2006/relationships/image" Target="../media/image3.png"/><Relationship Id="rId7" Type="http://schemas.openxmlformats.org/officeDocument/2006/relationships/image" Target="../media/image53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62.png"/><Relationship Id="rId5" Type="http://schemas.openxmlformats.org/officeDocument/2006/relationships/image" Target="../media/image5.png"/><Relationship Id="rId10" Type="http://schemas.openxmlformats.org/officeDocument/2006/relationships/image" Target="../media/image50.svg"/><Relationship Id="rId4" Type="http://schemas.openxmlformats.org/officeDocument/2006/relationships/image" Target="../media/image4.sv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4111"/>
          <a:stretch>
            <a:fillRect/>
          </a:stretch>
        </p:blipFill>
        <p:spPr>
          <a:xfrm rot="-8691416">
            <a:off x="10989077" y="-2955285"/>
            <a:ext cx="7376805" cy="64164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3129" b="69123"/>
          <a:stretch>
            <a:fillRect/>
          </a:stretch>
        </p:blipFill>
        <p:spPr>
          <a:xfrm rot="-997777">
            <a:off x="795978" y="7711216"/>
            <a:ext cx="3751485" cy="32624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0617"/>
          <a:stretch>
            <a:fillRect/>
          </a:stretch>
        </p:blipFill>
        <p:spPr>
          <a:xfrm>
            <a:off x="3634017" y="1219200"/>
            <a:ext cx="11400967" cy="9258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40617"/>
          <a:stretch>
            <a:fillRect/>
          </a:stretch>
        </p:blipFill>
        <p:spPr>
          <a:xfrm>
            <a:off x="3443517" y="1028700"/>
            <a:ext cx="11400967" cy="9258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2557" b="33161"/>
          <a:stretch>
            <a:fillRect/>
          </a:stretch>
        </p:blipFill>
        <p:spPr>
          <a:xfrm rot="4317254">
            <a:off x="-603936" y="-711728"/>
            <a:ext cx="3170316" cy="38316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 t="30633" b="26617"/>
          <a:stretch>
            <a:fillRect/>
          </a:stretch>
        </p:blipFill>
        <p:spPr>
          <a:xfrm>
            <a:off x="5708619" y="8277856"/>
            <a:ext cx="6753809" cy="98044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477090" y="3786664"/>
            <a:ext cx="9216868" cy="3439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8000">
                <a:solidFill>
                  <a:srgbClr val="002060"/>
                </a:solidFill>
                <a:latin typeface="#9Slide03 Ralewayv4020 Black" panose="00000A00000000000000" pitchFamily="2" charset="0"/>
              </a:rPr>
              <a:t>DẤU NGOẶC ĐƠN DẤU HAI CHẤM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25428" y="2698467"/>
            <a:ext cx="8320192" cy="619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spc="179">
                <a:solidFill>
                  <a:srgbClr val="000000"/>
                </a:solidFill>
                <a:latin typeface="Pangolin"/>
              </a:rPr>
              <a:t>TRƯỜNG TRUNG HỌC CƠ SỞ VÂN ĐỒN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315290" y="8437946"/>
            <a:ext cx="7540468" cy="65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400" b="1" spc="179">
                <a:solidFill>
                  <a:srgbClr val="000000"/>
                </a:solidFill>
                <a:latin typeface="Pangolin"/>
              </a:rPr>
              <a:t>Lớp 8a3</a:t>
            </a: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0E7C95ED-220F-4720-8407-45EC0226FB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484" y="3872516"/>
            <a:ext cx="2387983" cy="2279438"/>
          </a:xfrm>
          <a:prstGeom prst="rect">
            <a:avLst/>
          </a:prstGeom>
        </p:spPr>
      </p:pic>
      <p:pic>
        <p:nvPicPr>
          <p:cNvPr id="20" name="Picture 15">
            <a:extLst>
              <a:ext uri="{FF2B5EF4-FFF2-40B4-BE49-F238E27FC236}">
                <a16:creationId xmlns:a16="http://schemas.microsoft.com/office/drawing/2014/main" id="{E223BF17-DF51-4775-89C8-417EBF4B62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5400000">
            <a:off x="17085690" y="6435162"/>
            <a:ext cx="2577648" cy="3068628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84A71819-0C91-42A0-8B26-75A7D777426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4407" b="46780" l="88000" r="99000">
                        <a14:foregroundMark x1="90667" y1="42542" x2="89667" y2="45085"/>
                        <a14:foregroundMark x1="97167" y1="42542" x2="98167" y2="45424"/>
                        <a14:foregroundMark x1="98667" y1="34746" x2="98667" y2="38983"/>
                        <a14:foregroundMark x1="99000" y1="22373" x2="98000" y2="25763"/>
                        <a14:foregroundMark x1="96667" y1="18814" x2="96667" y2="18814"/>
                        <a14:foregroundMark x1="93167" y1="17797" x2="93167" y2="17797"/>
                        <a14:foregroundMark x1="96333" y1="18305" x2="96333" y2="18305"/>
                        <a14:foregroundMark x1="92167" y1="19831" x2="91833" y2="19492"/>
                        <a14:foregroundMark x1="92667" y1="17288" x2="93333" y2="17458"/>
                        <a14:foregroundMark x1="93500" y1="17458" x2="92167" y2="19831"/>
                        <a14:foregroundMark x1="92833" y1="18644" x2="92833" y2="18644"/>
                        <a14:foregroundMark x1="94000" y1="17458" x2="92167" y2="19831"/>
                        <a14:foregroundMark x1="96000" y1="17797" x2="96667" y2="19153"/>
                        <a14:foregroundMark x1="96833" y1="30847" x2="96833" y2="30847"/>
                        <a14:foregroundMark x1="88500" y1="32712" x2="88500" y2="32712"/>
                        <a14:foregroundMark x1="97500" y1="15424" x2="97500" y2="15424"/>
                        <a14:foregroundMark x1="92833" y1="14576" x2="92833" y2="14576"/>
                        <a14:foregroundMark x1="88000" y1="22373" x2="88000" y2="22373"/>
                        <a14:foregroundMark x1="98500" y1="32373" x2="98500" y2="32373"/>
                        <a14:foregroundMark x1="97667" y1="28644" x2="97667" y2="28644"/>
                        <a14:foregroundMark x1="96333" y1="17966" x2="95667" y2="210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992" t="13398" r="459" b="49380"/>
          <a:stretch/>
        </p:blipFill>
        <p:spPr>
          <a:xfrm flipH="1">
            <a:off x="14101315" y="233777"/>
            <a:ext cx="1486335" cy="3583613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id="{5DA6EEE7-B059-4E71-A949-561BA06FA85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7395" b="94622" l="18884" r="45012">
                        <a14:foregroundMark x1="25653" y1="74454" x2="25653" y2="74454"/>
                        <a14:foregroundMark x1="25059" y1="73445" x2="25059" y2="73445"/>
                        <a14:foregroundMark x1="24228" y1="73613" x2="24941" y2="76471"/>
                        <a14:foregroundMark x1="20428" y1="93613" x2="20428" y2="93613"/>
                        <a14:foregroundMark x1="19002" y1="84706" x2="19002" y2="84706"/>
                        <a14:foregroundMark x1="38124" y1="72437" x2="38955" y2="88739"/>
                        <a14:foregroundMark x1="44299" y1="77311" x2="44299" y2="77311"/>
                        <a14:foregroundMark x1="42874" y1="80504" x2="42874" y2="80504"/>
                        <a14:foregroundMark x1="44181" y1="80168" x2="44181" y2="80168"/>
                        <a14:foregroundMark x1="45012" y1="79664" x2="45012" y2="79664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28" t="64367" r="54010" b="1948"/>
          <a:stretch/>
        </p:blipFill>
        <p:spPr>
          <a:xfrm rot="20520309">
            <a:off x="1926911" y="7187746"/>
            <a:ext cx="3499936" cy="2968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0.02994 L 0.01328 -0.0642 C 0.0276 -0.08565 0.04896 -0.09691 0.07126 -0.09691 C 0.09661 -0.09691 0.11692 -0.08565 0.13125 -0.0642 L 0.19948 0.02994 " pathEditMode="relative" rAng="0" ptsTypes="AAAAA">
                                      <p:cBhvr>
                                        <p:cTn id="6" dur="2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63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3319152" y="-5032337"/>
            <a:ext cx="11719829" cy="160271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3211298" y="-5725010"/>
            <a:ext cx="11719829" cy="1715789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45167" y="6854443"/>
            <a:ext cx="3018287" cy="3593199"/>
          </a:xfrm>
          <a:prstGeom prst="rect">
            <a:avLst/>
          </a:prstGeom>
        </p:spPr>
      </p:pic>
      <p:pic>
        <p:nvPicPr>
          <p:cNvPr id="5122" name="Picture 2" descr="Quiz image">
            <a:extLst>
              <a:ext uri="{FF2B5EF4-FFF2-40B4-BE49-F238E27FC236}">
                <a16:creationId xmlns:a16="http://schemas.microsoft.com/office/drawing/2014/main" id="{77274039-3E53-659C-1717-77D79CC58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050" y="147827"/>
            <a:ext cx="11271480" cy="798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DF4BA195-1060-6319-D7AA-1EF4FEA62F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4886670" y="147827"/>
            <a:ext cx="3194127" cy="2375269"/>
          </a:xfrm>
          <a:prstGeom prst="rect">
            <a:avLst/>
          </a:prstGeom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id="{A68F7C1A-347B-1E85-0727-D902D9CCC140}"/>
              </a:ext>
            </a:extLst>
          </p:cNvPr>
          <p:cNvGrpSpPr/>
          <p:nvPr/>
        </p:nvGrpSpPr>
        <p:grpSpPr>
          <a:xfrm>
            <a:off x="12018083" y="7277100"/>
            <a:ext cx="5958104" cy="2634252"/>
            <a:chOff x="12018083" y="6299251"/>
            <a:chExt cx="5958104" cy="361210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267778">
              <a:off x="12018083" y="6299251"/>
              <a:ext cx="5958104" cy="3612101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 rot="-267778">
              <a:off x="12862418" y="8081453"/>
              <a:ext cx="4758017" cy="9493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7200"/>
                </a:lnSpc>
                <a:spcBef>
                  <a:spcPct val="0"/>
                </a:spcBef>
              </a:pPr>
              <a:r>
                <a:rPr lang="en-US" sz="8800" u="none">
                  <a:solidFill>
                    <a:srgbClr val="000000"/>
                  </a:solidFill>
                  <a:latin typeface="Kingthings Petrock Vi" panose="02000000000000000000" pitchFamily="2" charset="0"/>
                </a:rPr>
                <a:t>LUYỆN TẬP</a:t>
              </a:r>
            </a:p>
          </p:txBody>
        </p:sp>
      </p:grpSp>
      <p:sp>
        <p:nvSpPr>
          <p:cNvPr id="14" name="TextBox 12">
            <a:extLst>
              <a:ext uri="{FF2B5EF4-FFF2-40B4-BE49-F238E27FC236}">
                <a16:creationId xmlns:a16="http://schemas.microsoft.com/office/drawing/2014/main" id="{C89A05AB-5850-3519-717E-C5D37D3024A7}"/>
              </a:ext>
            </a:extLst>
          </p:cNvPr>
          <p:cNvSpPr txBox="1"/>
          <p:nvPr/>
        </p:nvSpPr>
        <p:spPr>
          <a:xfrm rot="595398">
            <a:off x="14459208" y="3304279"/>
            <a:ext cx="3751484" cy="3064669"/>
          </a:xfrm>
          <a:prstGeom prst="roundRect">
            <a:avLst>
              <a:gd name="adj" fmla="val 25340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600">
                <a:solidFill>
                  <a:srgbClr val="FF0000"/>
                </a:solidFill>
                <a:latin typeface="Kingthings Petrock Vi" panose="02000000000000000000" pitchFamily="2" charset="0"/>
              </a:rPr>
              <a:t>Đánh dấu phần bổ sung thêm</a:t>
            </a:r>
            <a:endParaRPr lang="en-US" sz="6600" u="none">
              <a:solidFill>
                <a:srgbClr val="FF0000"/>
              </a:solidFill>
              <a:latin typeface="Kingthings Petrock V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90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3319152" y="-5032337"/>
            <a:ext cx="11719829" cy="160271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3211298" y="-5725010"/>
            <a:ext cx="11719829" cy="1715789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45167" y="6854443"/>
            <a:ext cx="3018287" cy="3593199"/>
          </a:xfrm>
          <a:prstGeom prst="rect">
            <a:avLst/>
          </a:prstGeom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id="{A68F7C1A-347B-1E85-0727-D902D9CCC140}"/>
              </a:ext>
            </a:extLst>
          </p:cNvPr>
          <p:cNvGrpSpPr/>
          <p:nvPr/>
        </p:nvGrpSpPr>
        <p:grpSpPr>
          <a:xfrm>
            <a:off x="12018083" y="7277100"/>
            <a:ext cx="5958104" cy="2634252"/>
            <a:chOff x="12018083" y="6299251"/>
            <a:chExt cx="5958104" cy="361210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267778">
              <a:off x="12018083" y="6299251"/>
              <a:ext cx="5958104" cy="3612101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 rot="-267778">
              <a:off x="12862418" y="8081453"/>
              <a:ext cx="4758017" cy="9493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7200"/>
                </a:lnSpc>
                <a:spcBef>
                  <a:spcPct val="0"/>
                </a:spcBef>
              </a:pPr>
              <a:r>
                <a:rPr lang="en-US" sz="8800" u="none">
                  <a:solidFill>
                    <a:srgbClr val="000000"/>
                  </a:solidFill>
                  <a:latin typeface="Kingthings Petrock Vi" panose="02000000000000000000" pitchFamily="2" charset="0"/>
                </a:rPr>
                <a:t>LUYỆN TẬP</a:t>
              </a:r>
            </a:p>
          </p:txBody>
        </p:sp>
      </p:grpSp>
      <p:pic>
        <p:nvPicPr>
          <p:cNvPr id="4098" name="Picture 2" descr="Quiz image">
            <a:extLst>
              <a:ext uri="{FF2B5EF4-FFF2-40B4-BE49-F238E27FC236}">
                <a16:creationId xmlns:a16="http://schemas.microsoft.com/office/drawing/2014/main" id="{1DC719A4-FADC-B543-9092-251536A73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14222"/>
            <a:ext cx="14961739" cy="574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9948DCF8-0580-785A-E0B6-CB733F2F39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77176">
            <a:off x="391189" y="265063"/>
            <a:ext cx="2060143" cy="21541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DC5EB3-43FA-28FE-A43F-2E0A24AFAE87}"/>
              </a:ext>
            </a:extLst>
          </p:cNvPr>
          <p:cNvSpPr txBox="1"/>
          <p:nvPr/>
        </p:nvSpPr>
        <p:spPr>
          <a:xfrm>
            <a:off x="5024265" y="7049279"/>
            <a:ext cx="6145022" cy="1075134"/>
          </a:xfrm>
          <a:prstGeom prst="roundRect">
            <a:avLst>
              <a:gd name="adj" fmla="val 25340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600">
                <a:solidFill>
                  <a:srgbClr val="FF0000"/>
                </a:solidFill>
                <a:latin typeface="Kingthings Petrock Vi" panose="02000000000000000000" pitchFamily="2" charset="0"/>
              </a:rPr>
              <a:t>Không lược bỏ được</a:t>
            </a:r>
            <a:endParaRPr lang="en-US" sz="6600" u="none">
              <a:solidFill>
                <a:srgbClr val="FF0000"/>
              </a:solidFill>
              <a:latin typeface="Kingthings Petrock V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9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89663" y="1631884"/>
            <a:ext cx="16230600" cy="84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7200" u="none" spc="210">
                <a:solidFill>
                  <a:srgbClr val="000000"/>
                </a:solidFill>
                <a:latin typeface="Pangolin"/>
              </a:rPr>
              <a:t>Các em lưu ý điều này nhé!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649"/>
          <a:stretch>
            <a:fillRect/>
          </a:stretch>
        </p:blipFill>
        <p:spPr>
          <a:xfrm>
            <a:off x="1028700" y="3584594"/>
            <a:ext cx="16230600" cy="683058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93829" y="7353300"/>
            <a:ext cx="5681053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800" spc="105">
                <a:solidFill>
                  <a:srgbClr val="000000"/>
                </a:solidFill>
                <a:latin typeface="Pangolin"/>
              </a:rPr>
              <a:t>Là thành phần phụ trong câu nên        </a:t>
            </a:r>
            <a:r>
              <a:rPr lang="en-US" sz="4800" b="1" u="sng" spc="105">
                <a:solidFill>
                  <a:srgbClr val="C00000"/>
                </a:solidFill>
                <a:latin typeface="Pangolin"/>
              </a:rPr>
              <a:t>CÓ THỂ </a:t>
            </a:r>
            <a:r>
              <a:rPr lang="en-US" sz="4800" spc="105">
                <a:solidFill>
                  <a:srgbClr val="000000"/>
                </a:solidFill>
                <a:latin typeface="Pangolin"/>
              </a:rPr>
              <a:t>lược bỏ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25400">
            <a:off x="16479861" y="8290617"/>
            <a:ext cx="1558877" cy="242884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2720324"/>
            <a:ext cx="1965655" cy="21450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020797">
            <a:off x="10339543" y="4574221"/>
            <a:ext cx="925665" cy="58232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978677" flipH="1">
            <a:off x="7024843" y="4575134"/>
            <a:ext cx="925665" cy="582328"/>
          </a:xfrm>
          <a:prstGeom prst="rect">
            <a:avLst/>
          </a:prstGeom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88597024-4BE5-4023-B921-D8BB28D8B567}"/>
              </a:ext>
            </a:extLst>
          </p:cNvPr>
          <p:cNvSpPr txBox="1"/>
          <p:nvPr/>
        </p:nvSpPr>
        <p:spPr>
          <a:xfrm>
            <a:off x="10630306" y="7353300"/>
            <a:ext cx="5446683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800" spc="105">
                <a:solidFill>
                  <a:srgbClr val="000000"/>
                </a:solidFill>
                <a:latin typeface="Pangolin"/>
              </a:rPr>
              <a:t>Là thành phần chính trong câu nên </a:t>
            </a:r>
            <a:r>
              <a:rPr lang="en-US" sz="4800" b="1" u="sng" spc="105">
                <a:solidFill>
                  <a:srgbClr val="C00000"/>
                </a:solidFill>
                <a:latin typeface="Pangolin"/>
              </a:rPr>
              <a:t>KHÔNG THỂ </a:t>
            </a:r>
            <a:r>
              <a:rPr lang="en-US" sz="4800" spc="105">
                <a:solidFill>
                  <a:srgbClr val="000000"/>
                </a:solidFill>
                <a:latin typeface="Pangolin"/>
              </a:rPr>
              <a:t>lược bỏ</a:t>
            </a: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F45E8362-91CF-4214-AB88-00F911A8160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395" b="94622" l="18884" r="45012">
                        <a14:foregroundMark x1="25653" y1="74454" x2="25653" y2="74454"/>
                        <a14:foregroundMark x1="25059" y1="73445" x2="25059" y2="73445"/>
                        <a14:foregroundMark x1="24228" y1="73613" x2="24941" y2="76471"/>
                        <a14:foregroundMark x1="20428" y1="93613" x2="20428" y2="93613"/>
                        <a14:foregroundMark x1="19002" y1="84706" x2="19002" y2="84706"/>
                        <a14:foregroundMark x1="38124" y1="72437" x2="38955" y2="88739"/>
                        <a14:foregroundMark x1="44299" y1="77311" x2="44299" y2="77311"/>
                        <a14:foregroundMark x1="42874" y1="80504" x2="42874" y2="80504"/>
                        <a14:foregroundMark x1="44181" y1="80168" x2="44181" y2="80168"/>
                        <a14:foregroundMark x1="45012" y1="79664" x2="45012" y2="79664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28" t="64367" r="54010" b="1948"/>
          <a:stretch/>
        </p:blipFill>
        <p:spPr>
          <a:xfrm>
            <a:off x="2935559" y="3865378"/>
            <a:ext cx="3997592" cy="3391047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4E95E440-8EBC-44DD-B81D-D6151D3F07B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2" t="13398" r="459" b="51479"/>
          <a:stretch/>
        </p:blipFill>
        <p:spPr>
          <a:xfrm flipH="1">
            <a:off x="12617013" y="4323237"/>
            <a:ext cx="1473269" cy="2933188"/>
          </a:xfrm>
          <a:prstGeom prst="rect">
            <a:avLst/>
          </a:prstGeom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id="{6898B9B0-6D51-4C54-89E5-7FA1F8FD8C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009598">
            <a:off x="14724650" y="591172"/>
            <a:ext cx="4418284" cy="22573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38250" y="3771900"/>
            <a:ext cx="4958225" cy="51054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47800" y="4720573"/>
            <a:ext cx="4595143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040"/>
              </a:lnSpc>
              <a:spcBef>
                <a:spcPct val="0"/>
              </a:spcBef>
            </a:pPr>
            <a:r>
              <a:rPr lang="en-US" sz="3200" b="1" u="none" spc="179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a)...họ </a:t>
            </a:r>
            <a:r>
              <a:rPr lang="en-US" sz="3200" b="1" spc="179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(những người bản xứ)</a:t>
            </a:r>
            <a:r>
              <a:rPr lang="en-US" sz="3200" b="1" u="none" spc="179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u="none" spc="179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 phong cho cái danh hiệu...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64887" y="3771900"/>
            <a:ext cx="4958225" cy="510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1525" y="3771900"/>
            <a:ext cx="4958225" cy="51054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057400" y="1879142"/>
            <a:ext cx="884837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#9Slide03 Ralewayv4020 Black" panose="00000A00000000000000" pitchFamily="2" charset="0"/>
              </a:rPr>
              <a:t>I. DẤU NGOẶC ĐƠN</a:t>
            </a:r>
            <a:endParaRPr lang="en-US" sz="7200" u="none">
              <a:solidFill>
                <a:srgbClr val="000000"/>
              </a:solidFill>
              <a:latin typeface="#9Slide03 Ralewayv4020 Black" panose="00000A00000000000000" pitchFamily="2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22210" y="310568"/>
            <a:ext cx="2230214" cy="214506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55422" y="367718"/>
            <a:ext cx="1965655" cy="214506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41697">
            <a:off x="416682" y="8635397"/>
            <a:ext cx="1117151" cy="125139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16249">
            <a:off x="17201208" y="8630621"/>
            <a:ext cx="785170" cy="1255359"/>
          </a:xfrm>
          <a:prstGeom prst="rect">
            <a:avLst/>
          </a:prstGeom>
        </p:spPr>
      </p:pic>
      <p:sp>
        <p:nvSpPr>
          <p:cNvPr id="21" name="TextBox 4">
            <a:extLst>
              <a:ext uri="{FF2B5EF4-FFF2-40B4-BE49-F238E27FC236}">
                <a16:creationId xmlns:a16="http://schemas.microsoft.com/office/drawing/2014/main" id="{6026379A-D728-4AA1-A569-A7EFC2AC93DB}"/>
              </a:ext>
            </a:extLst>
          </p:cNvPr>
          <p:cNvSpPr txBox="1"/>
          <p:nvPr/>
        </p:nvSpPr>
        <p:spPr>
          <a:xfrm>
            <a:off x="6846427" y="4720573"/>
            <a:ext cx="4595143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040"/>
              </a:lnSpc>
              <a:spcBef>
                <a:spcPct val="0"/>
              </a:spcBef>
            </a:pPr>
            <a:r>
              <a:rPr lang="en-US" sz="3200" spc="179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b)</a:t>
            </a:r>
            <a:r>
              <a:rPr lang="en-US" sz="3200" b="1" u="none" spc="179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...</a:t>
            </a:r>
            <a:r>
              <a:rPr lang="en-US" sz="3200" spc="179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con ba khía,</a:t>
            </a:r>
            <a:r>
              <a:rPr lang="en-US" sz="3200" b="1" u="none" spc="179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...</a:t>
            </a:r>
            <a:r>
              <a:rPr lang="en-US" sz="3200" spc="179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spc="179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(ba khía là một loại còng biển lai cua, </a:t>
            </a:r>
            <a:r>
              <a:rPr lang="en-US" sz="3200" b="1" spc="179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...)</a:t>
            </a:r>
            <a:endParaRPr lang="en-US" sz="3200" spc="179">
              <a:solidFill>
                <a:srgbClr val="C0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CA676933-41C3-4D4A-A1AE-95391E873AA2}"/>
              </a:ext>
            </a:extLst>
          </p:cNvPr>
          <p:cNvSpPr txBox="1"/>
          <p:nvPr/>
        </p:nvSpPr>
        <p:spPr>
          <a:xfrm>
            <a:off x="12339853" y="4720573"/>
            <a:ext cx="4500347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040"/>
              </a:lnSpc>
              <a:spcBef>
                <a:spcPct val="0"/>
              </a:spcBef>
            </a:pPr>
            <a:r>
              <a:rPr lang="en-US" sz="3200" spc="179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c) Lí Bạch </a:t>
            </a:r>
            <a:r>
              <a:rPr lang="en-US" sz="3200" spc="179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(701 – 762)</a:t>
            </a:r>
            <a:r>
              <a:rPr lang="en-US" sz="3200" spc="179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nhà thơ nổi tiếng của Trung Quốc đời Đường</a:t>
            </a:r>
            <a:r>
              <a:rPr lang="en-US" sz="3200" b="1" u="none" spc="179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...</a:t>
            </a:r>
            <a:endParaRPr lang="en-US" sz="3200" u="none" spc="179">
              <a:solidFill>
                <a:srgbClr val="00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02543272-9AAE-4EC7-9BB2-A4B09ED18758}"/>
              </a:ext>
            </a:extLst>
          </p:cNvPr>
          <p:cNvSpPr txBox="1"/>
          <p:nvPr/>
        </p:nvSpPr>
        <p:spPr>
          <a:xfrm>
            <a:off x="1419790" y="7353300"/>
            <a:ext cx="4369031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040"/>
              </a:lnSpc>
              <a:spcBef>
                <a:spcPct val="0"/>
              </a:spcBef>
            </a:pPr>
            <a:r>
              <a:rPr lang="en-US" sz="3200" b="1" spc="179">
                <a:solidFill>
                  <a:srgbClr val="CC0066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Đánh dấu phần giải thích</a:t>
            </a:r>
            <a:endParaRPr lang="en-US" sz="3200" b="1" u="none" spc="179">
              <a:solidFill>
                <a:srgbClr val="CC0066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CBF7B44D-16BB-4F65-B18E-BF2E815E0577}"/>
              </a:ext>
            </a:extLst>
          </p:cNvPr>
          <p:cNvSpPr txBox="1"/>
          <p:nvPr/>
        </p:nvSpPr>
        <p:spPr>
          <a:xfrm>
            <a:off x="6876907" y="7353300"/>
            <a:ext cx="4595143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040"/>
              </a:lnSpc>
              <a:spcBef>
                <a:spcPct val="0"/>
              </a:spcBef>
            </a:pPr>
            <a:r>
              <a:rPr lang="en-US" sz="3200" b="1" spc="179">
                <a:solidFill>
                  <a:srgbClr val="CC0066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Đánh dấu phần thuyết minh</a:t>
            </a:r>
            <a:endParaRPr lang="en-US" sz="3200" b="1" u="none" spc="179">
              <a:solidFill>
                <a:srgbClr val="CC0066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861B4503-C56F-4ADE-9EE2-4BEB6E4FF93F}"/>
              </a:ext>
            </a:extLst>
          </p:cNvPr>
          <p:cNvSpPr txBox="1"/>
          <p:nvPr/>
        </p:nvSpPr>
        <p:spPr>
          <a:xfrm>
            <a:off x="12321700" y="7353300"/>
            <a:ext cx="4090422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040"/>
              </a:lnSpc>
              <a:spcBef>
                <a:spcPct val="0"/>
              </a:spcBef>
            </a:pPr>
            <a:r>
              <a:rPr lang="en-US" sz="3200" b="1" spc="179">
                <a:solidFill>
                  <a:srgbClr val="CC0066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Đánh dấu phần bổ sung thêm</a:t>
            </a:r>
            <a:endParaRPr lang="en-US" sz="3200" b="1" u="none" spc="179">
              <a:solidFill>
                <a:srgbClr val="CC0066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DC915034-93BA-48E0-AEE9-CC4DFE36662F}"/>
              </a:ext>
            </a:extLst>
          </p:cNvPr>
          <p:cNvSpPr txBox="1"/>
          <p:nvPr/>
        </p:nvSpPr>
        <p:spPr>
          <a:xfrm>
            <a:off x="2240698" y="2964390"/>
            <a:ext cx="8848377" cy="650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040"/>
              </a:lnSpc>
              <a:spcBef>
                <a:spcPct val="0"/>
              </a:spcBef>
            </a:pPr>
            <a:r>
              <a:rPr lang="en-US" sz="4400" b="1" spc="179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1. Ngữ liệu: SGK/ 134</a:t>
            </a:r>
            <a:endParaRPr lang="en-US" sz="4400" b="1" u="none" spc="179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54C167F0-5F7B-49CD-850B-830071991159}"/>
              </a:ext>
            </a:extLst>
          </p:cNvPr>
          <p:cNvSpPr txBox="1"/>
          <p:nvPr/>
        </p:nvSpPr>
        <p:spPr>
          <a:xfrm>
            <a:off x="2240698" y="9275645"/>
            <a:ext cx="8848377" cy="650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040"/>
              </a:lnSpc>
              <a:spcBef>
                <a:spcPct val="0"/>
              </a:spcBef>
            </a:pPr>
            <a:r>
              <a:rPr lang="en-US" sz="4400" b="1" spc="179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2. Ghi nhớ: SGK/ 134</a:t>
            </a:r>
            <a:endParaRPr lang="en-US" sz="4400" b="1" u="none" spc="179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992169A2-6EE6-4823-B3B2-311B643DB6B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861" b="81013" l="40671" r="94759">
                        <a14:foregroundMark x1="87841" y1="16456" x2="87841" y2="16456"/>
                        <a14:foregroundMark x1="88470" y1="55696" x2="88470" y2="55696"/>
                        <a14:foregroundMark x1="86373" y1="56646" x2="92872" y2="55696"/>
                        <a14:foregroundMark x1="86792" y1="56962" x2="92453" y2="56329"/>
                        <a14:foregroundMark x1="88050" y1="17089" x2="88470" y2="20886"/>
                        <a14:foregroundMark x1="88470" y1="20886" x2="88470" y2="20886"/>
                        <a14:foregroundMark x1="86583" y1="56013" x2="92453" y2="53797"/>
                        <a14:foregroundMark x1="84696" y1="57278" x2="90147" y2="54430"/>
                        <a14:foregroundMark x1="85115" y1="47785" x2="85115" y2="47785"/>
                        <a14:foregroundMark x1="44235" y1="28165" x2="43816" y2="36392"/>
                        <a14:foregroundMark x1="43816" y1="36392" x2="47799" y2="56646"/>
                        <a14:foregroundMark x1="47799" y1="56646" x2="48218" y2="57278"/>
                        <a14:foregroundMark x1="41929" y1="30696" x2="40671" y2="38291"/>
                        <a14:foregroundMark x1="40671" y1="38291" x2="42138" y2="52532"/>
                        <a14:foregroundMark x1="94759" y1="55696" x2="94759" y2="55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14" b="9590"/>
          <a:stretch/>
        </p:blipFill>
        <p:spPr>
          <a:xfrm>
            <a:off x="-4544736" y="38100"/>
            <a:ext cx="4722176" cy="4585049"/>
          </a:xfrm>
          <a:prstGeom prst="rect">
            <a:avLst/>
          </a:prstGeom>
        </p:spPr>
      </p:pic>
      <p:pic>
        <p:nvPicPr>
          <p:cNvPr id="34" name="Picture 13">
            <a:extLst>
              <a:ext uri="{FF2B5EF4-FFF2-40B4-BE49-F238E27FC236}">
                <a16:creationId xmlns:a16="http://schemas.microsoft.com/office/drawing/2014/main" id="{1E265CBF-5258-4F8D-9B0F-556C8F2E811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69531" r="-4281" b="29825"/>
          <a:stretch/>
        </p:blipFill>
        <p:spPr>
          <a:xfrm rot="9786050">
            <a:off x="1152612" y="2843201"/>
            <a:ext cx="990600" cy="1735425"/>
          </a:xfrm>
          <a:prstGeom prst="rect">
            <a:avLst/>
          </a:prstGeom>
        </p:spPr>
      </p:pic>
      <p:pic>
        <p:nvPicPr>
          <p:cNvPr id="35" name="Picture 13">
            <a:extLst>
              <a:ext uri="{FF2B5EF4-FFF2-40B4-BE49-F238E27FC236}">
                <a16:creationId xmlns:a16="http://schemas.microsoft.com/office/drawing/2014/main" id="{67D9FC5E-17D0-44B1-86B4-8B43C7B16B0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69531" r="-4281" b="29825"/>
          <a:stretch/>
        </p:blipFill>
        <p:spPr>
          <a:xfrm rot="14130058">
            <a:off x="9897959" y="2835635"/>
            <a:ext cx="990600" cy="1735425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3CFAF577-4F7D-46ED-A759-DF60CC45C01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69531" r="-4281" b="29825"/>
          <a:stretch/>
        </p:blipFill>
        <p:spPr>
          <a:xfrm rot="-10800000">
            <a:off x="13041386" y="2812145"/>
            <a:ext cx="990600" cy="1735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0" presetClass="path" presetSubtype="0" accel="50000" fill="hold" nodeType="withEffect" p14:presetBounceEnd="29000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2.36111E-6 -0.04352 C 0.00703 0.00942 0.02483 0.08349 0.08854 0.08241 C 0.18056 0.08241 0.18759 -0.16558 0.2974 -0.16651 C 0.39627 -0.16651 0.34306 0.04861 0.43872 0.04769 C 0.53794 0.04769 0.48481 -0.10771 0.59124 -0.10771 C 0.68672 -0.10771 0.63351 -0.00154 0.71858 -0.00154 C 0.80009 -0.00154 0.75738 -0.08256 0.83169 -0.08256 C 0.87413 -0.08256 0.87787 -0.0608 0.88134 -0.04352 " pathEditMode="relative" rAng="0" ptsTypes="AAAAAAAA" p14:bounceEnd="29000">
                                          <p:cBhvr>
                                            <p:cTn id="10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063" y="13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4" grpId="0"/>
          <p:bldP spid="21" grpId="0"/>
          <p:bldP spid="22" grpId="0"/>
          <p:bldP spid="23" grpId="0"/>
          <p:bldP spid="24" grpId="0"/>
          <p:bldP spid="25" grpId="0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0" presetClass="path" presetSubtype="0" ac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2.36111E-6 -0.04352 C 0.00703 0.00942 0.02483 0.08349 0.08854 0.08241 C 0.18056 0.08241 0.18759 -0.16558 0.2974 -0.16651 C 0.39627 -0.16651 0.34306 0.04861 0.43872 0.04769 C 0.53794 0.04769 0.48481 -0.10771 0.59124 -0.10771 C 0.68672 -0.10771 0.63351 -0.00154 0.71858 -0.00154 C 0.80009 -0.00154 0.75738 -0.08256 0.83169 -0.08256 C 0.87413 -0.08256 0.87787 -0.0608 0.88134 -0.04352 " pathEditMode="relative" rAng="0" ptsTypes="AAAAAAAA">
                                          <p:cBhvr>
                                            <p:cTn id="10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063" y="13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4" grpId="0"/>
          <p:bldP spid="21" grpId="0"/>
          <p:bldP spid="22" grpId="0"/>
          <p:bldP spid="23" grpId="0"/>
          <p:bldP spid="24" grpId="0"/>
          <p:bldP spid="25" grpId="0"/>
          <p:bldP spid="27" grpId="0"/>
          <p:bldP spid="2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3541494" y="-1057060"/>
            <a:ext cx="11205013" cy="14792096"/>
          </a:xfrm>
          <a:prstGeom prst="rect">
            <a:avLst/>
          </a:prstGeom>
        </p:spPr>
      </p:pic>
      <p:grpSp>
        <p:nvGrpSpPr>
          <p:cNvPr id="5" name="Nhóm 4">
            <a:extLst>
              <a:ext uri="{FF2B5EF4-FFF2-40B4-BE49-F238E27FC236}">
                <a16:creationId xmlns:a16="http://schemas.microsoft.com/office/drawing/2014/main" id="{2518CC45-CD06-4A68-872E-F69DEA6AECCB}"/>
              </a:ext>
            </a:extLst>
          </p:cNvPr>
          <p:cNvGrpSpPr/>
          <p:nvPr/>
        </p:nvGrpSpPr>
        <p:grpSpPr>
          <a:xfrm>
            <a:off x="16987055" y="6665074"/>
            <a:ext cx="830964" cy="3042549"/>
            <a:chOff x="16987055" y="6665074"/>
            <a:chExt cx="830964" cy="304254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987055" y="9039830"/>
              <a:ext cx="830964" cy="66779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6987055" y="7868603"/>
              <a:ext cx="830964" cy="667793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987055" y="6665074"/>
              <a:ext cx="830964" cy="667793"/>
            </a:xfrm>
            <a:prstGeom prst="rect">
              <a:avLst/>
            </a:prstGeom>
          </p:spPr>
        </p:pic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70A415C1-57B2-4F21-B41C-CECF1E77ED03}"/>
              </a:ext>
            </a:extLst>
          </p:cNvPr>
          <p:cNvGrpSpPr/>
          <p:nvPr/>
        </p:nvGrpSpPr>
        <p:grpSpPr>
          <a:xfrm>
            <a:off x="-2552764" y="-758251"/>
            <a:ext cx="4584870" cy="4960899"/>
            <a:chOff x="-2552764" y="-758251"/>
            <a:chExt cx="4584870" cy="4960899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b="13522"/>
            <a:stretch>
              <a:fillRect/>
            </a:stretch>
          </p:blipFill>
          <p:spPr>
            <a:xfrm rot="3492746">
              <a:off x="-2434072" y="-876943"/>
              <a:ext cx="4347485" cy="4584870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422144" y="2263080"/>
              <a:ext cx="1213112" cy="1939568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545148">
            <a:off x="-901156" y="8375721"/>
            <a:ext cx="3859712" cy="210529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540048" y="723751"/>
            <a:ext cx="1572333" cy="917671"/>
          </a:xfrm>
          <a:prstGeom prst="rect">
            <a:avLst/>
          </a:prstGeom>
        </p:spPr>
      </p:pic>
      <p:sp>
        <p:nvSpPr>
          <p:cNvPr id="18" name="TextBox 14">
            <a:extLst>
              <a:ext uri="{FF2B5EF4-FFF2-40B4-BE49-F238E27FC236}">
                <a16:creationId xmlns:a16="http://schemas.microsoft.com/office/drawing/2014/main" id="{609EAC1B-E0DF-40B8-853E-CE1646474654}"/>
              </a:ext>
            </a:extLst>
          </p:cNvPr>
          <p:cNvSpPr txBox="1"/>
          <p:nvPr/>
        </p:nvSpPr>
        <p:spPr>
          <a:xfrm>
            <a:off x="2961258" y="2090025"/>
            <a:ext cx="884837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#9Slide03 Ralewayv4020 Black" panose="00000A00000000000000" pitchFamily="2" charset="0"/>
              </a:rPr>
              <a:t>II. DẤU HAI CHẤM</a:t>
            </a:r>
            <a:endParaRPr lang="en-US" sz="7200" u="none">
              <a:solidFill>
                <a:srgbClr val="000000"/>
              </a:solidFill>
              <a:latin typeface="#9Slide03 Ralewayv4020 Black" panose="00000A00000000000000" pitchFamily="2" charset="0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95C75D4F-DDBA-4A87-B7A8-A176A121E6C9}"/>
              </a:ext>
            </a:extLst>
          </p:cNvPr>
          <p:cNvSpPr txBox="1"/>
          <p:nvPr/>
        </p:nvSpPr>
        <p:spPr>
          <a:xfrm>
            <a:off x="3144556" y="3175273"/>
            <a:ext cx="8848377" cy="650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040"/>
              </a:lnSpc>
              <a:spcBef>
                <a:spcPct val="0"/>
              </a:spcBef>
            </a:pPr>
            <a:r>
              <a:rPr lang="en-US" sz="4400" b="1" spc="179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1. Ngữ liệu: SGK/ 135</a:t>
            </a:r>
            <a:endParaRPr lang="en-US" sz="4400" b="1" u="none" spc="179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C06C11FA-94CD-4DB5-9C60-F0DCD934AA6C}"/>
              </a:ext>
            </a:extLst>
          </p:cNvPr>
          <p:cNvSpPr txBox="1"/>
          <p:nvPr/>
        </p:nvSpPr>
        <p:spPr>
          <a:xfrm>
            <a:off x="2286000" y="4242099"/>
            <a:ext cx="12801600" cy="1291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040"/>
              </a:lnSpc>
              <a:spcBef>
                <a:spcPct val="0"/>
              </a:spcBef>
            </a:pPr>
            <a:r>
              <a:rPr lang="en-US" sz="4400" b="1" spc="179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a) ... Tôi phải bảo :</a:t>
            </a:r>
          </a:p>
          <a:p>
            <a:pPr marL="0" lvl="0" indent="0" algn="just">
              <a:lnSpc>
                <a:spcPts val="5040"/>
              </a:lnSpc>
              <a:spcBef>
                <a:spcPct val="0"/>
              </a:spcBef>
            </a:pPr>
            <a:r>
              <a:rPr lang="en-US" sz="4400" b="1" u="none" spc="179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- </a:t>
            </a:r>
            <a:r>
              <a:rPr lang="en-US" sz="4400" b="1" spc="179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Được, chú mình cứ nói thẳng thừng...</a:t>
            </a:r>
            <a:endParaRPr lang="en-US" sz="4400" b="1" u="none" spc="179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7E25D91F-2C78-408E-B29B-C6039C23AF2F}"/>
              </a:ext>
            </a:extLst>
          </p:cNvPr>
          <p:cNvSpPr txBox="1"/>
          <p:nvPr/>
        </p:nvSpPr>
        <p:spPr>
          <a:xfrm>
            <a:off x="2275458" y="6976321"/>
            <a:ext cx="14031342" cy="1291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040"/>
              </a:lnSpc>
              <a:spcBef>
                <a:spcPct val="0"/>
              </a:spcBef>
            </a:pPr>
            <a:r>
              <a:rPr lang="en-US" sz="4400" b="1" spc="179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b) Người xưa có câu : </a:t>
            </a:r>
            <a:r>
              <a:rPr lang="en-US" sz="4400" b="1" i="1" spc="179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“ Trúc dẫu cháy, đốt ngay vẫn thẳng” </a:t>
            </a:r>
            <a:r>
              <a:rPr lang="en-US" sz="4400" b="1" spc="179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. Tre là thẳng thắn, bất khuất!</a:t>
            </a:r>
            <a:endParaRPr lang="en-US" sz="4400" b="1" u="none" spc="179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C8698057-3BAA-44FF-9B81-474F8C98CC44}"/>
              </a:ext>
            </a:extLst>
          </p:cNvPr>
          <p:cNvSpPr txBox="1"/>
          <p:nvPr/>
        </p:nvSpPr>
        <p:spPr>
          <a:xfrm>
            <a:off x="2286000" y="5738577"/>
            <a:ext cx="12801600" cy="650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040"/>
              </a:lnSpc>
              <a:spcBef>
                <a:spcPct val="0"/>
              </a:spcBef>
            </a:pPr>
            <a:r>
              <a:rPr lang="en-US" sz="4400" b="1" spc="179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 Đánh dấu lời đối thoại</a:t>
            </a:r>
            <a:endParaRPr lang="en-US" sz="4400" b="1" u="none" spc="179">
              <a:solidFill>
                <a:srgbClr val="C0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ADC95D9A-9508-4111-AFE6-BFA7B9232DD0}"/>
              </a:ext>
            </a:extLst>
          </p:cNvPr>
          <p:cNvSpPr txBox="1"/>
          <p:nvPr/>
        </p:nvSpPr>
        <p:spPr>
          <a:xfrm>
            <a:off x="2286000" y="8698272"/>
            <a:ext cx="12801600" cy="650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040"/>
              </a:lnSpc>
              <a:spcBef>
                <a:spcPct val="0"/>
              </a:spcBef>
            </a:pPr>
            <a:r>
              <a:rPr lang="en-US" sz="4400" b="1" spc="179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 Đánh dấu lời dẫn trực tiếp</a:t>
            </a:r>
            <a:endParaRPr lang="en-US" sz="4400" b="1" u="none" spc="179">
              <a:solidFill>
                <a:srgbClr val="C0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E88AFDF5-6D3A-41B6-AE4F-093D62107FAB}"/>
              </a:ext>
            </a:extLst>
          </p:cNvPr>
          <p:cNvGrpSpPr/>
          <p:nvPr/>
        </p:nvGrpSpPr>
        <p:grpSpPr>
          <a:xfrm>
            <a:off x="2133600" y="4152900"/>
            <a:ext cx="5486400" cy="1315689"/>
            <a:chOff x="2133600" y="4152900"/>
            <a:chExt cx="5486400" cy="1315689"/>
          </a:xfrm>
        </p:grpSpPr>
        <p:sp>
          <p:nvSpPr>
            <p:cNvPr id="29" name="Hình Bầu dục 28">
              <a:extLst>
                <a:ext uri="{FF2B5EF4-FFF2-40B4-BE49-F238E27FC236}">
                  <a16:creationId xmlns:a16="http://schemas.microsoft.com/office/drawing/2014/main" id="{1214C030-3BBC-45B0-B6A8-B908F7ADBF35}"/>
                </a:ext>
              </a:extLst>
            </p:cNvPr>
            <p:cNvSpPr/>
            <p:nvPr/>
          </p:nvSpPr>
          <p:spPr>
            <a:xfrm>
              <a:off x="7162800" y="4152900"/>
              <a:ext cx="457200" cy="65017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ình Bầu dục 29">
              <a:extLst>
                <a:ext uri="{FF2B5EF4-FFF2-40B4-BE49-F238E27FC236}">
                  <a16:creationId xmlns:a16="http://schemas.microsoft.com/office/drawing/2014/main" id="{DDD7241B-C1C2-4F53-A641-2C89BE834CB4}"/>
                </a:ext>
              </a:extLst>
            </p:cNvPr>
            <p:cNvSpPr/>
            <p:nvPr/>
          </p:nvSpPr>
          <p:spPr>
            <a:xfrm>
              <a:off x="2133600" y="4818411"/>
              <a:ext cx="457200" cy="65017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Hình Bầu dục 30">
            <a:extLst>
              <a:ext uri="{FF2B5EF4-FFF2-40B4-BE49-F238E27FC236}">
                <a16:creationId xmlns:a16="http://schemas.microsoft.com/office/drawing/2014/main" id="{058DE9FD-B0BD-4B93-BC61-4A98B7331FCE}"/>
              </a:ext>
            </a:extLst>
          </p:cNvPr>
          <p:cNvSpPr/>
          <p:nvPr/>
        </p:nvSpPr>
        <p:spPr>
          <a:xfrm>
            <a:off x="8197068" y="6896100"/>
            <a:ext cx="457200" cy="6501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84B70D62-7B33-4A51-B42A-353FD9559E35}"/>
              </a:ext>
            </a:extLst>
          </p:cNvPr>
          <p:cNvSpPr txBox="1"/>
          <p:nvPr/>
        </p:nvSpPr>
        <p:spPr>
          <a:xfrm>
            <a:off x="2286000" y="6972300"/>
            <a:ext cx="14031342" cy="1291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040"/>
              </a:lnSpc>
              <a:spcBef>
                <a:spcPct val="0"/>
              </a:spcBef>
            </a:pPr>
            <a:r>
              <a:rPr lang="en-US" sz="4400" b="1" spc="179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b) Người xưa có câu : </a:t>
            </a:r>
            <a:r>
              <a:rPr lang="en-US" sz="4400" b="1" i="1" spc="179">
                <a:highlight>
                  <a:srgbClr val="FFFF00"/>
                </a:highligh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“ </a:t>
            </a:r>
            <a:r>
              <a:rPr lang="en-US" sz="4400" b="1" i="1" spc="179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Trúc dẫu cháy, đốt ngay vẫn thẳng</a:t>
            </a:r>
            <a:r>
              <a:rPr lang="en-US" sz="4400" b="1" i="1" spc="179">
                <a:highlight>
                  <a:srgbClr val="FFFF00"/>
                </a:highligh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” </a:t>
            </a:r>
            <a:r>
              <a:rPr lang="en-US" sz="4400" b="1" i="1" spc="179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.</a:t>
            </a:r>
            <a:r>
              <a:rPr lang="en-US" sz="4400" b="1" spc="179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Tre là thẳng thắn, bất khuất!</a:t>
            </a:r>
            <a:endParaRPr lang="en-US" sz="4400" b="1" u="none" spc="179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4082E75D-FCF9-441B-A7FB-974FF753D44F}"/>
              </a:ext>
            </a:extLst>
          </p:cNvPr>
          <p:cNvGrpSpPr/>
          <p:nvPr/>
        </p:nvGrpSpPr>
        <p:grpSpPr>
          <a:xfrm>
            <a:off x="13465165" y="1958551"/>
            <a:ext cx="2536836" cy="3349454"/>
            <a:chOff x="13507014" y="252945"/>
            <a:chExt cx="2628881" cy="3733800"/>
          </a:xfrm>
        </p:grpSpPr>
        <p:pic>
          <p:nvPicPr>
            <p:cNvPr id="35" name="Hình ảnh 34">
              <a:extLst>
                <a:ext uri="{FF2B5EF4-FFF2-40B4-BE49-F238E27FC236}">
                  <a16:creationId xmlns:a16="http://schemas.microsoft.com/office/drawing/2014/main" id="{243BEF41-CFA0-4E74-B494-A7955B9905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9810" b="89873" l="3983" r="38155">
                          <a14:foregroundMark x1="21174" y1="23734" x2="17400" y2="36709"/>
                          <a14:foregroundMark x1="17400" y1="36709" x2="24738" y2="36392"/>
                          <a14:foregroundMark x1="24738" y1="36392" x2="23690" y2="24051"/>
                          <a14:foregroundMark x1="23690" y1="24051" x2="19078" y2="24051"/>
                          <a14:foregroundMark x1="19078" y1="24051" x2="18029" y2="26266"/>
                          <a14:foregroundMark x1="7966" y1="75949" x2="8386" y2="75949"/>
                          <a14:foregroundMark x1="35849" y1="55380" x2="35849" y2="55380"/>
                          <a14:foregroundMark x1="38155" y1="54430" x2="38155" y2="54430"/>
                          <a14:foregroundMark x1="29769" y1="88924" x2="29769" y2="88924"/>
                          <a14:foregroundMark x1="11530" y1="89557" x2="11530" y2="89557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5" t="16120" r="59992" b="5276"/>
            <a:stretch/>
          </p:blipFill>
          <p:spPr>
            <a:xfrm>
              <a:off x="13507014" y="252945"/>
              <a:ext cx="2628881" cy="3733800"/>
            </a:xfrm>
            <a:prstGeom prst="rect">
              <a:avLst/>
            </a:prstGeom>
          </p:spPr>
        </p:pic>
        <p:grpSp>
          <p:nvGrpSpPr>
            <p:cNvPr id="36" name="Nhóm 35">
              <a:extLst>
                <a:ext uri="{FF2B5EF4-FFF2-40B4-BE49-F238E27FC236}">
                  <a16:creationId xmlns:a16="http://schemas.microsoft.com/office/drawing/2014/main" id="{014D0F61-D863-4B07-A07A-A00510130DB4}"/>
                </a:ext>
              </a:extLst>
            </p:cNvPr>
            <p:cNvGrpSpPr/>
            <p:nvPr/>
          </p:nvGrpSpPr>
          <p:grpSpPr>
            <a:xfrm>
              <a:off x="14020800" y="398206"/>
              <a:ext cx="1447800" cy="2987542"/>
              <a:chOff x="14020800" y="398206"/>
              <a:chExt cx="1447800" cy="2987542"/>
            </a:xfrm>
          </p:grpSpPr>
          <p:sp>
            <p:nvSpPr>
              <p:cNvPr id="37" name="Lưu đồ: Đường kết nối 36">
                <a:extLst>
                  <a:ext uri="{FF2B5EF4-FFF2-40B4-BE49-F238E27FC236}">
                    <a16:creationId xmlns:a16="http://schemas.microsoft.com/office/drawing/2014/main" id="{90F17F43-C665-4755-9B5A-39EE51F9F82F}"/>
                  </a:ext>
                </a:extLst>
              </p:cNvPr>
              <p:cNvSpPr/>
              <p:nvPr/>
            </p:nvSpPr>
            <p:spPr>
              <a:xfrm>
                <a:off x="14020800" y="398206"/>
                <a:ext cx="1447800" cy="1392494"/>
              </a:xfrm>
              <a:prstGeom prst="flowChartConnector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Lưu đồ: Đường kết nối 37">
                <a:extLst>
                  <a:ext uri="{FF2B5EF4-FFF2-40B4-BE49-F238E27FC236}">
                    <a16:creationId xmlns:a16="http://schemas.microsoft.com/office/drawing/2014/main" id="{52EAB143-2B27-4DF8-8A80-75E8E0E4D48C}"/>
                  </a:ext>
                </a:extLst>
              </p:cNvPr>
              <p:cNvSpPr/>
              <p:nvPr/>
            </p:nvSpPr>
            <p:spPr>
              <a:xfrm>
                <a:off x="14020800" y="1993254"/>
                <a:ext cx="1447800" cy="1392494"/>
              </a:xfrm>
              <a:prstGeom prst="flowChartConnector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2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2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3" grpId="0"/>
          <p:bldP spid="24" grpId="0"/>
          <p:bldP spid="26" grpId="0"/>
          <p:bldP spid="28" grpId="0"/>
          <p:bldP spid="31" grpId="0" animBg="1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3" grpId="0"/>
          <p:bldP spid="24" grpId="0"/>
          <p:bldP spid="26" grpId="0"/>
          <p:bldP spid="28" grpId="0"/>
          <p:bldP spid="31" grpId="0" animBg="1"/>
          <p:bldP spid="3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3541494" y="-1057060"/>
            <a:ext cx="11205013" cy="147920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13522"/>
          <a:stretch>
            <a:fillRect/>
          </a:stretch>
        </p:blipFill>
        <p:spPr>
          <a:xfrm rot="3492746">
            <a:off x="-2434072" y="-876943"/>
            <a:ext cx="4347485" cy="458487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22144" y="2263080"/>
            <a:ext cx="1213112" cy="193956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545148">
            <a:off x="-901156" y="8375721"/>
            <a:ext cx="3859712" cy="210529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616370" y="497821"/>
            <a:ext cx="1572333" cy="917671"/>
          </a:xfrm>
          <a:prstGeom prst="rect">
            <a:avLst/>
          </a:prstGeom>
        </p:spPr>
      </p:pic>
      <p:sp>
        <p:nvSpPr>
          <p:cNvPr id="18" name="TextBox 14">
            <a:extLst>
              <a:ext uri="{FF2B5EF4-FFF2-40B4-BE49-F238E27FC236}">
                <a16:creationId xmlns:a16="http://schemas.microsoft.com/office/drawing/2014/main" id="{609EAC1B-E0DF-40B8-853E-CE1646474654}"/>
              </a:ext>
            </a:extLst>
          </p:cNvPr>
          <p:cNvSpPr txBox="1"/>
          <p:nvPr/>
        </p:nvSpPr>
        <p:spPr>
          <a:xfrm>
            <a:off x="2961258" y="2090025"/>
            <a:ext cx="884837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#9Slide03 Ralewayv4020 Black" panose="00000A00000000000000" pitchFamily="2" charset="0"/>
              </a:rPr>
              <a:t>II. DẤU HAI CHẤM</a:t>
            </a:r>
            <a:endParaRPr lang="en-US" sz="7200" u="none">
              <a:solidFill>
                <a:srgbClr val="000000"/>
              </a:solidFill>
              <a:latin typeface="#9Slide03 Ralewayv4020 Black" panose="00000A00000000000000" pitchFamily="2" charset="0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95C75D4F-DDBA-4A87-B7A8-A176A121E6C9}"/>
              </a:ext>
            </a:extLst>
          </p:cNvPr>
          <p:cNvSpPr txBox="1"/>
          <p:nvPr/>
        </p:nvSpPr>
        <p:spPr>
          <a:xfrm>
            <a:off x="3144556" y="3175273"/>
            <a:ext cx="8848377" cy="650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040"/>
              </a:lnSpc>
              <a:spcBef>
                <a:spcPct val="0"/>
              </a:spcBef>
            </a:pPr>
            <a:r>
              <a:rPr lang="en-US" sz="4400" b="1" spc="179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1. Ngữ liệu: SGK/ 135</a:t>
            </a:r>
            <a:endParaRPr lang="en-US" sz="4400" b="1" u="none" spc="179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C06C11FA-94CD-4DB5-9C60-F0DCD934AA6C}"/>
              </a:ext>
            </a:extLst>
          </p:cNvPr>
          <p:cNvSpPr txBox="1"/>
          <p:nvPr/>
        </p:nvSpPr>
        <p:spPr>
          <a:xfrm>
            <a:off x="2286000" y="4242099"/>
            <a:ext cx="14031342" cy="650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040"/>
              </a:lnSpc>
              <a:spcBef>
                <a:spcPct val="0"/>
              </a:spcBef>
            </a:pPr>
            <a:r>
              <a:rPr lang="en-US" sz="4400" b="1" spc="179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c) ...lòng tôi có sự thay đổi lớn : hôm nay tôi đi học.</a:t>
            </a:r>
            <a:endParaRPr lang="en-US" sz="4400" b="1" u="none" spc="179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7E25D91F-2C78-408E-B29B-C6039C23AF2F}"/>
              </a:ext>
            </a:extLst>
          </p:cNvPr>
          <p:cNvSpPr txBox="1"/>
          <p:nvPr/>
        </p:nvSpPr>
        <p:spPr>
          <a:xfrm>
            <a:off x="2286000" y="6210300"/>
            <a:ext cx="14031342" cy="1291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040"/>
              </a:lnSpc>
              <a:spcBef>
                <a:spcPct val="0"/>
              </a:spcBef>
            </a:pPr>
            <a:r>
              <a:rPr lang="en-US" sz="4400" b="1" spc="179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d) ...có quãng nắng xuyên xuống biển, óng ánh đủ màu : xanh lá mạ, tím phớt hồng, xanh biếc,...</a:t>
            </a:r>
            <a:endParaRPr lang="en-US" sz="4400" b="1" u="none" spc="179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C8698057-3BAA-44FF-9B81-474F8C98CC44}"/>
              </a:ext>
            </a:extLst>
          </p:cNvPr>
          <p:cNvSpPr txBox="1"/>
          <p:nvPr/>
        </p:nvSpPr>
        <p:spPr>
          <a:xfrm>
            <a:off x="2286000" y="5200479"/>
            <a:ext cx="12801600" cy="650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040"/>
              </a:lnSpc>
              <a:spcBef>
                <a:spcPct val="0"/>
              </a:spcBef>
            </a:pPr>
            <a:r>
              <a:rPr lang="en-US" sz="4400" b="1" spc="179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 Đánh dấu phần giải thích</a:t>
            </a:r>
            <a:endParaRPr lang="en-US" sz="4400" b="1" u="none" spc="179">
              <a:solidFill>
                <a:srgbClr val="C0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ADC95D9A-9508-4111-AFE6-BFA7B9232DD0}"/>
              </a:ext>
            </a:extLst>
          </p:cNvPr>
          <p:cNvSpPr txBox="1"/>
          <p:nvPr/>
        </p:nvSpPr>
        <p:spPr>
          <a:xfrm>
            <a:off x="2286000" y="7769922"/>
            <a:ext cx="12801600" cy="650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040"/>
              </a:lnSpc>
              <a:spcBef>
                <a:spcPct val="0"/>
              </a:spcBef>
            </a:pPr>
            <a:r>
              <a:rPr lang="en-US" sz="4400" b="1" spc="179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 Đánh dấu phần thuyết minh</a:t>
            </a:r>
            <a:endParaRPr lang="en-US" sz="4400" b="1" u="none" spc="179">
              <a:solidFill>
                <a:srgbClr val="C0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3BF7A6D1-F128-449E-A68F-A0224FDA255F}"/>
              </a:ext>
            </a:extLst>
          </p:cNvPr>
          <p:cNvSpPr txBox="1"/>
          <p:nvPr/>
        </p:nvSpPr>
        <p:spPr>
          <a:xfrm>
            <a:off x="3144555" y="9039830"/>
            <a:ext cx="8848377" cy="650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040"/>
              </a:lnSpc>
              <a:spcBef>
                <a:spcPct val="0"/>
              </a:spcBef>
            </a:pPr>
            <a:r>
              <a:rPr lang="en-US" sz="4400" b="1" spc="179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2. Ghi nhớ: SGK/ 135</a:t>
            </a:r>
            <a:endParaRPr lang="en-US" sz="4400" b="1" u="none" spc="179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3FDD57C1-F435-4F41-95CA-7AB08AE081A9}"/>
              </a:ext>
            </a:extLst>
          </p:cNvPr>
          <p:cNvSpPr/>
          <p:nvPr/>
        </p:nvSpPr>
        <p:spPr>
          <a:xfrm>
            <a:off x="10591800" y="4184077"/>
            <a:ext cx="457200" cy="6501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4D6868F3-D0E2-47CA-B1F1-9A8CAF187600}"/>
              </a:ext>
            </a:extLst>
          </p:cNvPr>
          <p:cNvSpPr/>
          <p:nvPr/>
        </p:nvSpPr>
        <p:spPr>
          <a:xfrm>
            <a:off x="3429000" y="6779322"/>
            <a:ext cx="457200" cy="6501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288486CF-437D-4693-80C9-956EEE3AEF9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8" t="26566" r="33012" b="34479"/>
          <a:stretch/>
        </p:blipFill>
        <p:spPr>
          <a:xfrm rot="612582">
            <a:off x="16608955" y="6542333"/>
            <a:ext cx="1702775" cy="371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9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8" grpId="0"/>
      <p:bldP spid="20" grpId="0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hlinkClick r:id="rId2"/>
          </p:cNvPr>
          <p:cNvSpPr txBox="1"/>
          <p:nvPr/>
        </p:nvSpPr>
        <p:spPr>
          <a:xfrm>
            <a:off x="3505200" y="4572559"/>
            <a:ext cx="12039264" cy="1819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000"/>
              </a:lnSpc>
              <a:spcBef>
                <a:spcPct val="0"/>
              </a:spcBef>
            </a:pPr>
            <a:r>
              <a:rPr lang="en-US" sz="17300" u="none" spc="300">
                <a:ln w="57150">
                  <a:solidFill>
                    <a:schemeClr val="bg1"/>
                  </a:solidFill>
                </a:ln>
                <a:solidFill>
                  <a:srgbClr val="002060"/>
                </a:solidFill>
                <a:latin typeface="#9Slide04 Pridi Bold" panose="00000800000000000000" pitchFamily="2" charset="-34"/>
                <a:cs typeface="#9Slide04 Pridi Bold" panose="00000800000000000000" pitchFamily="2" charset="-34"/>
              </a:rPr>
              <a:t>LUYỆN TẬP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4030" b="36390"/>
          <a:stretch>
            <a:fillRect/>
          </a:stretch>
        </p:blipFill>
        <p:spPr>
          <a:xfrm rot="-7514269">
            <a:off x="32427" y="-3250240"/>
            <a:ext cx="5046737" cy="55784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0910" t="78" b="39547"/>
          <a:stretch>
            <a:fillRect/>
          </a:stretch>
        </p:blipFill>
        <p:spPr>
          <a:xfrm rot="2085025" flipV="1">
            <a:off x="12457892" y="-2779565"/>
            <a:ext cx="5611083" cy="46371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742574">
            <a:off x="7713098" y="888214"/>
            <a:ext cx="2861804" cy="14621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28700" y="5756889"/>
            <a:ext cx="1865634" cy="216476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007978" y="7921654"/>
            <a:ext cx="1873962" cy="19301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881940" y="4179548"/>
            <a:ext cx="2008233" cy="1927903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5AC44D9D-474E-4D69-A565-2D38D89161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9761386">
            <a:off x="7155255" y="7281919"/>
            <a:ext cx="2577648" cy="30686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3319152" y="-5032337"/>
            <a:ext cx="11719829" cy="160271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2914127" y="-5427838"/>
            <a:ext cx="11719829" cy="1656355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018287" y="3291013"/>
            <a:ext cx="13016901" cy="4952727"/>
            <a:chOff x="0" y="0"/>
            <a:chExt cx="3290570" cy="32956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55822" cy="1488921"/>
            </a:xfrm>
            <a:custGeom>
              <a:avLst/>
              <a:gdLst/>
              <a:ahLst/>
              <a:cxnLst/>
              <a:rect l="l" t="t" r="r" b="b"/>
              <a:pathLst>
                <a:path w="4455822" h="1488921">
                  <a:moveTo>
                    <a:pt x="4455822" y="5227"/>
                  </a:moveTo>
                  <a:lnTo>
                    <a:pt x="0" y="5227"/>
                  </a:lnTo>
                  <a:lnTo>
                    <a:pt x="0" y="0"/>
                  </a:lnTo>
                  <a:lnTo>
                    <a:pt x="4455822" y="0"/>
                  </a:lnTo>
                  <a:lnTo>
                    <a:pt x="4455822" y="5227"/>
                  </a:lnTo>
                  <a:close/>
                  <a:moveTo>
                    <a:pt x="4455822" y="211676"/>
                  </a:moveTo>
                  <a:lnTo>
                    <a:pt x="0" y="211676"/>
                  </a:lnTo>
                  <a:lnTo>
                    <a:pt x="0" y="216903"/>
                  </a:lnTo>
                  <a:lnTo>
                    <a:pt x="4455822" y="216903"/>
                  </a:lnTo>
                  <a:lnTo>
                    <a:pt x="4455822" y="211676"/>
                  </a:lnTo>
                  <a:close/>
                  <a:moveTo>
                    <a:pt x="4455822" y="424006"/>
                  </a:moveTo>
                  <a:lnTo>
                    <a:pt x="0" y="424006"/>
                  </a:lnTo>
                  <a:lnTo>
                    <a:pt x="0" y="429233"/>
                  </a:lnTo>
                  <a:lnTo>
                    <a:pt x="4455822" y="429233"/>
                  </a:lnTo>
                  <a:lnTo>
                    <a:pt x="4455822" y="424006"/>
                  </a:lnTo>
                  <a:close/>
                  <a:moveTo>
                    <a:pt x="4455822" y="635682"/>
                  </a:moveTo>
                  <a:lnTo>
                    <a:pt x="0" y="635682"/>
                  </a:lnTo>
                  <a:lnTo>
                    <a:pt x="0" y="640909"/>
                  </a:lnTo>
                  <a:lnTo>
                    <a:pt x="4455822" y="640909"/>
                  </a:lnTo>
                  <a:lnTo>
                    <a:pt x="4455822" y="635682"/>
                  </a:lnTo>
                  <a:close/>
                  <a:moveTo>
                    <a:pt x="4455822" y="847359"/>
                  </a:moveTo>
                  <a:lnTo>
                    <a:pt x="0" y="847359"/>
                  </a:lnTo>
                  <a:lnTo>
                    <a:pt x="0" y="852585"/>
                  </a:lnTo>
                  <a:lnTo>
                    <a:pt x="4455822" y="852585"/>
                  </a:lnTo>
                  <a:lnTo>
                    <a:pt x="4455822" y="847359"/>
                  </a:lnTo>
                  <a:close/>
                  <a:moveTo>
                    <a:pt x="4455822" y="1059688"/>
                  </a:moveTo>
                  <a:lnTo>
                    <a:pt x="0" y="1059688"/>
                  </a:lnTo>
                  <a:lnTo>
                    <a:pt x="0" y="1064915"/>
                  </a:lnTo>
                  <a:lnTo>
                    <a:pt x="4455822" y="1064915"/>
                  </a:lnTo>
                  <a:lnTo>
                    <a:pt x="4455822" y="1059688"/>
                  </a:lnTo>
                  <a:close/>
                  <a:moveTo>
                    <a:pt x="4455822" y="1271365"/>
                  </a:moveTo>
                  <a:lnTo>
                    <a:pt x="0" y="1271365"/>
                  </a:lnTo>
                  <a:lnTo>
                    <a:pt x="0" y="1276591"/>
                  </a:lnTo>
                  <a:lnTo>
                    <a:pt x="4455822" y="1276591"/>
                  </a:lnTo>
                  <a:lnTo>
                    <a:pt x="4455822" y="1271365"/>
                  </a:lnTo>
                  <a:close/>
                  <a:moveTo>
                    <a:pt x="4455822" y="1483694"/>
                  </a:moveTo>
                  <a:lnTo>
                    <a:pt x="0" y="1483694"/>
                  </a:lnTo>
                  <a:lnTo>
                    <a:pt x="0" y="1488921"/>
                  </a:lnTo>
                  <a:lnTo>
                    <a:pt x="4455822" y="1488921"/>
                  </a:lnTo>
                  <a:lnTo>
                    <a:pt x="4455822" y="1483694"/>
                  </a:ln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67778">
            <a:off x="12018083" y="6299251"/>
            <a:ext cx="5958104" cy="36121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416792" y="-385769"/>
            <a:ext cx="2254978" cy="225497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345167" y="6854443"/>
            <a:ext cx="3018287" cy="359319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-267778">
            <a:off x="12862418" y="8081453"/>
            <a:ext cx="4758017" cy="949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8800" u="none">
                <a:solidFill>
                  <a:srgbClr val="000000"/>
                </a:solidFill>
                <a:latin typeface="Kingthings Petrock Vi" panose="02000000000000000000" pitchFamily="2" charset="0"/>
              </a:rPr>
              <a:t>LUYỆN TẬP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34FD1FF-C10A-E071-8A5D-317C2C3476A7}"/>
              </a:ext>
            </a:extLst>
          </p:cNvPr>
          <p:cNvSpPr txBox="1"/>
          <p:nvPr/>
        </p:nvSpPr>
        <p:spPr>
          <a:xfrm>
            <a:off x="2512277" y="419100"/>
            <a:ext cx="139045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400" b="1" i="0">
                <a:solidFill>
                  <a:srgbClr val="222222"/>
                </a:solidFill>
                <a:effectLst/>
                <a:latin typeface="+mj-lt"/>
              </a:rPr>
              <a:t>Theo em, nên dùng dấu </a:t>
            </a:r>
            <a:r>
              <a:rPr lang="en-US" sz="5400" b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i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nào </a:t>
            </a:r>
            <a:r>
              <a:rPr lang="vi-VN" sz="5400" b="1" i="0">
                <a:solidFill>
                  <a:srgbClr val="222222"/>
                </a:solidFill>
                <a:effectLst/>
                <a:latin typeface="+mj-lt"/>
              </a:rPr>
              <a:t>vào ô trống sau từ “</a:t>
            </a:r>
            <a:r>
              <a:rPr lang="vi-VN" sz="5400" b="1" i="1">
                <a:solidFill>
                  <a:srgbClr val="222222"/>
                </a:solidFill>
                <a:effectLst/>
                <a:latin typeface="+mj-lt"/>
              </a:rPr>
              <a:t>Kính gửi</a:t>
            </a:r>
            <a:r>
              <a:rPr lang="vi-VN" sz="5400" b="1" i="0">
                <a:solidFill>
                  <a:srgbClr val="222222"/>
                </a:solidFill>
                <a:effectLst/>
                <a:latin typeface="+mj-lt"/>
              </a:rPr>
              <a:t>” trong ví dụ sau:</a:t>
            </a:r>
            <a:endParaRPr lang="en-US" sz="5400" b="1">
              <a:latin typeface="+mj-lt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76E4085-8879-3D6C-7332-40936BC691C4}"/>
              </a:ext>
            </a:extLst>
          </p:cNvPr>
          <p:cNvSpPr txBox="1"/>
          <p:nvPr/>
        </p:nvSpPr>
        <p:spPr>
          <a:xfrm>
            <a:off x="1524000" y="2242571"/>
            <a:ext cx="156686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gửi </a:t>
            </a:r>
            <a:r>
              <a:rPr lang="en-US" sz="5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</a:t>
            </a:r>
            <a:r>
              <a:rPr lang="en-US" sz="5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Giám hiệu trường THCS Vân Đồn</a:t>
            </a:r>
            <a:endParaRPr lang="en-US" sz="5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77C06E2-EA60-5308-E0F6-2E45C1FF030C}"/>
              </a:ext>
            </a:extLst>
          </p:cNvPr>
          <p:cNvSpPr txBox="1"/>
          <p:nvPr/>
        </p:nvSpPr>
        <p:spPr>
          <a:xfrm>
            <a:off x="3067744" y="6547141"/>
            <a:ext cx="22321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i="0">
                <a:solidFill>
                  <a:srgbClr val="222222"/>
                </a:solidFill>
                <a:effectLst/>
                <a:latin typeface="+mj-lt"/>
              </a:rPr>
              <a:t>A.</a:t>
            </a:r>
            <a:endParaRPr lang="en-US" sz="6000" b="1">
              <a:latin typeface="+mj-lt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471AB585-CEDA-8D69-85A2-83F1B50519CE}"/>
              </a:ext>
            </a:extLst>
          </p:cNvPr>
          <p:cNvSpPr txBox="1"/>
          <p:nvPr/>
        </p:nvSpPr>
        <p:spPr>
          <a:xfrm>
            <a:off x="8146811" y="6547141"/>
            <a:ext cx="22321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solidFill>
                  <a:srgbClr val="222222"/>
                </a:solidFill>
                <a:latin typeface="+mj-lt"/>
              </a:rPr>
              <a:t>B</a:t>
            </a:r>
            <a:r>
              <a:rPr lang="en-US" sz="6000" b="1" i="0">
                <a:solidFill>
                  <a:srgbClr val="222222"/>
                </a:solidFill>
                <a:effectLst/>
                <a:latin typeface="+mj-lt"/>
              </a:rPr>
              <a:t>.</a:t>
            </a:r>
            <a:endParaRPr lang="en-US" sz="6000" b="1">
              <a:latin typeface="+mj-lt"/>
            </a:endParaRP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34A82C9E-1F3C-BF05-92E7-361A7332792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177" b="89557" l="39623" r="93711">
                        <a14:foregroundMark x1="43396" y1="33228" x2="43396" y2="53797"/>
                        <a14:foregroundMark x1="41090" y1="36392" x2="41719" y2="41772"/>
                        <a14:foregroundMark x1="93711" y1="56013" x2="93711" y2="56013"/>
                        <a14:foregroundMark x1="39832" y1="39557" x2="39832" y2="39557"/>
                        <a14:foregroundMark x1="40461" y1="37025" x2="40881" y2="43671"/>
                        <a14:foregroundMark x1="70860" y1="9177" x2="70860" y2="9177"/>
                        <a14:foregroundMark x1="40252" y1="37342" x2="40252" y2="37342"/>
                        <a14:foregroundMark x1="39832" y1="37975" x2="39623" y2="37658"/>
                        <a14:foregroundMark x1="40252" y1="34177" x2="40461" y2="37658"/>
                        <a14:foregroundMark x1="40042" y1="40506" x2="40461" y2="44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24" b="14559"/>
          <a:stretch/>
        </p:blipFill>
        <p:spPr>
          <a:xfrm>
            <a:off x="2556991" y="3295626"/>
            <a:ext cx="3495338" cy="3276824"/>
          </a:xfrm>
          <a:prstGeom prst="rect">
            <a:avLst/>
          </a:prstGeom>
        </p:spPr>
      </p:pic>
      <p:grpSp>
        <p:nvGrpSpPr>
          <p:cNvPr id="18" name="Nhóm 17">
            <a:extLst>
              <a:ext uri="{FF2B5EF4-FFF2-40B4-BE49-F238E27FC236}">
                <a16:creationId xmlns:a16="http://schemas.microsoft.com/office/drawing/2014/main" id="{7F312B94-B0B0-35AD-673D-37933E7E1E19}"/>
              </a:ext>
            </a:extLst>
          </p:cNvPr>
          <p:cNvGrpSpPr/>
          <p:nvPr/>
        </p:nvGrpSpPr>
        <p:grpSpPr>
          <a:xfrm>
            <a:off x="7848600" y="3295626"/>
            <a:ext cx="2590800" cy="3276824"/>
            <a:chOff x="13507014" y="252945"/>
            <a:chExt cx="2628881" cy="3733800"/>
          </a:xfrm>
        </p:grpSpPr>
        <p:pic>
          <p:nvPicPr>
            <p:cNvPr id="19" name="Hình ảnh 18">
              <a:extLst>
                <a:ext uri="{FF2B5EF4-FFF2-40B4-BE49-F238E27FC236}">
                  <a16:creationId xmlns:a16="http://schemas.microsoft.com/office/drawing/2014/main" id="{282B1BC8-CABA-E88C-B427-A0CFEBA0BC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810" b="89873" l="3983" r="38155">
                          <a14:foregroundMark x1="21174" y1="23734" x2="17400" y2="36709"/>
                          <a14:foregroundMark x1="17400" y1="36709" x2="24738" y2="36392"/>
                          <a14:foregroundMark x1="24738" y1="36392" x2="23690" y2="24051"/>
                          <a14:foregroundMark x1="23690" y1="24051" x2="19078" y2="24051"/>
                          <a14:foregroundMark x1="19078" y1="24051" x2="18029" y2="26266"/>
                          <a14:foregroundMark x1="7966" y1="75949" x2="8386" y2="75949"/>
                          <a14:foregroundMark x1="35849" y1="55380" x2="35849" y2="55380"/>
                          <a14:foregroundMark x1="38155" y1="54430" x2="38155" y2="54430"/>
                          <a14:foregroundMark x1="29769" y1="88924" x2="29769" y2="88924"/>
                          <a14:foregroundMark x1="11530" y1="89557" x2="11530" y2="89557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5" t="16120" r="59992" b="5276"/>
            <a:stretch/>
          </p:blipFill>
          <p:spPr>
            <a:xfrm>
              <a:off x="13507014" y="252945"/>
              <a:ext cx="2628881" cy="3733800"/>
            </a:xfrm>
            <a:prstGeom prst="rect">
              <a:avLst/>
            </a:prstGeom>
          </p:spPr>
        </p:pic>
        <p:grpSp>
          <p:nvGrpSpPr>
            <p:cNvPr id="20" name="Nhóm 19">
              <a:extLst>
                <a:ext uri="{FF2B5EF4-FFF2-40B4-BE49-F238E27FC236}">
                  <a16:creationId xmlns:a16="http://schemas.microsoft.com/office/drawing/2014/main" id="{24B4AC47-23FD-27FE-07DC-CE3CDC1A0BE3}"/>
                </a:ext>
              </a:extLst>
            </p:cNvPr>
            <p:cNvGrpSpPr/>
            <p:nvPr/>
          </p:nvGrpSpPr>
          <p:grpSpPr>
            <a:xfrm>
              <a:off x="14020800" y="398206"/>
              <a:ext cx="1447800" cy="2987542"/>
              <a:chOff x="14020800" y="398206"/>
              <a:chExt cx="1447800" cy="2987542"/>
            </a:xfrm>
          </p:grpSpPr>
          <p:sp>
            <p:nvSpPr>
              <p:cNvPr id="21" name="Lưu đồ: Đường kết nối 20">
                <a:extLst>
                  <a:ext uri="{FF2B5EF4-FFF2-40B4-BE49-F238E27FC236}">
                    <a16:creationId xmlns:a16="http://schemas.microsoft.com/office/drawing/2014/main" id="{2FB78126-BF21-ADBA-B559-BEE50510BBD2}"/>
                  </a:ext>
                </a:extLst>
              </p:cNvPr>
              <p:cNvSpPr/>
              <p:nvPr/>
            </p:nvSpPr>
            <p:spPr>
              <a:xfrm>
                <a:off x="14020800" y="398206"/>
                <a:ext cx="1447800" cy="1392494"/>
              </a:xfrm>
              <a:prstGeom prst="flowChartConnector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Lưu đồ: Đường kết nối 21">
                <a:extLst>
                  <a:ext uri="{FF2B5EF4-FFF2-40B4-BE49-F238E27FC236}">
                    <a16:creationId xmlns:a16="http://schemas.microsoft.com/office/drawing/2014/main" id="{1735C436-3075-FF8F-CFAC-ECEEE6197229}"/>
                  </a:ext>
                </a:extLst>
              </p:cNvPr>
              <p:cNvSpPr/>
              <p:nvPr/>
            </p:nvSpPr>
            <p:spPr>
              <a:xfrm>
                <a:off x="14020800" y="1993254"/>
                <a:ext cx="1447800" cy="1392494"/>
              </a:xfrm>
              <a:prstGeom prst="flowChartConnector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873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1A44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3319152" y="-5032337"/>
            <a:ext cx="11719829" cy="160271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3211298" y="-5725010"/>
            <a:ext cx="11719829" cy="1715789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018287" y="3291013"/>
            <a:ext cx="13016901" cy="4952727"/>
            <a:chOff x="0" y="0"/>
            <a:chExt cx="3290570" cy="32956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55822" cy="1488921"/>
            </a:xfrm>
            <a:custGeom>
              <a:avLst/>
              <a:gdLst/>
              <a:ahLst/>
              <a:cxnLst/>
              <a:rect l="l" t="t" r="r" b="b"/>
              <a:pathLst>
                <a:path w="4455822" h="1488921">
                  <a:moveTo>
                    <a:pt x="4455822" y="5227"/>
                  </a:moveTo>
                  <a:lnTo>
                    <a:pt x="0" y="5227"/>
                  </a:lnTo>
                  <a:lnTo>
                    <a:pt x="0" y="0"/>
                  </a:lnTo>
                  <a:lnTo>
                    <a:pt x="4455822" y="0"/>
                  </a:lnTo>
                  <a:lnTo>
                    <a:pt x="4455822" y="5227"/>
                  </a:lnTo>
                  <a:close/>
                  <a:moveTo>
                    <a:pt x="4455822" y="211676"/>
                  </a:moveTo>
                  <a:lnTo>
                    <a:pt x="0" y="211676"/>
                  </a:lnTo>
                  <a:lnTo>
                    <a:pt x="0" y="216903"/>
                  </a:lnTo>
                  <a:lnTo>
                    <a:pt x="4455822" y="216903"/>
                  </a:lnTo>
                  <a:lnTo>
                    <a:pt x="4455822" y="211676"/>
                  </a:lnTo>
                  <a:close/>
                  <a:moveTo>
                    <a:pt x="4455822" y="424006"/>
                  </a:moveTo>
                  <a:lnTo>
                    <a:pt x="0" y="424006"/>
                  </a:lnTo>
                  <a:lnTo>
                    <a:pt x="0" y="429233"/>
                  </a:lnTo>
                  <a:lnTo>
                    <a:pt x="4455822" y="429233"/>
                  </a:lnTo>
                  <a:lnTo>
                    <a:pt x="4455822" y="424006"/>
                  </a:lnTo>
                  <a:close/>
                  <a:moveTo>
                    <a:pt x="4455822" y="635682"/>
                  </a:moveTo>
                  <a:lnTo>
                    <a:pt x="0" y="635682"/>
                  </a:lnTo>
                  <a:lnTo>
                    <a:pt x="0" y="640909"/>
                  </a:lnTo>
                  <a:lnTo>
                    <a:pt x="4455822" y="640909"/>
                  </a:lnTo>
                  <a:lnTo>
                    <a:pt x="4455822" y="635682"/>
                  </a:lnTo>
                  <a:close/>
                  <a:moveTo>
                    <a:pt x="4455822" y="847359"/>
                  </a:moveTo>
                  <a:lnTo>
                    <a:pt x="0" y="847359"/>
                  </a:lnTo>
                  <a:lnTo>
                    <a:pt x="0" y="852585"/>
                  </a:lnTo>
                  <a:lnTo>
                    <a:pt x="4455822" y="852585"/>
                  </a:lnTo>
                  <a:lnTo>
                    <a:pt x="4455822" y="847359"/>
                  </a:lnTo>
                  <a:close/>
                  <a:moveTo>
                    <a:pt x="4455822" y="1059688"/>
                  </a:moveTo>
                  <a:lnTo>
                    <a:pt x="0" y="1059688"/>
                  </a:lnTo>
                  <a:lnTo>
                    <a:pt x="0" y="1064915"/>
                  </a:lnTo>
                  <a:lnTo>
                    <a:pt x="4455822" y="1064915"/>
                  </a:lnTo>
                  <a:lnTo>
                    <a:pt x="4455822" y="1059688"/>
                  </a:lnTo>
                  <a:close/>
                  <a:moveTo>
                    <a:pt x="4455822" y="1271365"/>
                  </a:moveTo>
                  <a:lnTo>
                    <a:pt x="0" y="1271365"/>
                  </a:lnTo>
                  <a:lnTo>
                    <a:pt x="0" y="1276591"/>
                  </a:lnTo>
                  <a:lnTo>
                    <a:pt x="4455822" y="1276591"/>
                  </a:lnTo>
                  <a:lnTo>
                    <a:pt x="4455822" y="1271365"/>
                  </a:lnTo>
                  <a:close/>
                  <a:moveTo>
                    <a:pt x="4455822" y="1483694"/>
                  </a:moveTo>
                  <a:lnTo>
                    <a:pt x="0" y="1483694"/>
                  </a:lnTo>
                  <a:lnTo>
                    <a:pt x="0" y="1488921"/>
                  </a:lnTo>
                  <a:lnTo>
                    <a:pt x="4455822" y="1488921"/>
                  </a:lnTo>
                  <a:lnTo>
                    <a:pt x="4455822" y="1483694"/>
                  </a:ln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45167" y="6854443"/>
            <a:ext cx="3018287" cy="3593199"/>
          </a:xfrm>
          <a:prstGeom prst="rect">
            <a:avLst/>
          </a:prstGeom>
        </p:spPr>
      </p:pic>
      <p:pic>
        <p:nvPicPr>
          <p:cNvPr id="1026" name="Picture 2" descr="Quiz image">
            <a:extLst>
              <a:ext uri="{FF2B5EF4-FFF2-40B4-BE49-F238E27FC236}">
                <a16:creationId xmlns:a16="http://schemas.microsoft.com/office/drawing/2014/main" id="{01FE14F1-0268-F262-4D1A-1CAD089C1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710" y="2231697"/>
            <a:ext cx="12831313" cy="477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id="{A68F7C1A-347B-1E85-0727-D902D9CCC140}"/>
              </a:ext>
            </a:extLst>
          </p:cNvPr>
          <p:cNvGrpSpPr/>
          <p:nvPr/>
        </p:nvGrpSpPr>
        <p:grpSpPr>
          <a:xfrm>
            <a:off x="12018083" y="6299251"/>
            <a:ext cx="5958104" cy="3612101"/>
            <a:chOff x="12018083" y="6299251"/>
            <a:chExt cx="5958104" cy="361210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267778">
              <a:off x="12018083" y="6299251"/>
              <a:ext cx="5958104" cy="3612101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 rot="-267778">
              <a:off x="12862418" y="8081453"/>
              <a:ext cx="4758017" cy="9493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7200"/>
                </a:lnSpc>
                <a:spcBef>
                  <a:spcPct val="0"/>
                </a:spcBef>
              </a:pPr>
              <a:r>
                <a:rPr lang="en-US" sz="8800" u="none">
                  <a:solidFill>
                    <a:srgbClr val="000000"/>
                  </a:solidFill>
                  <a:latin typeface="Kingthings Petrock Vi" panose="02000000000000000000" pitchFamily="2" charset="0"/>
                </a:rPr>
                <a:t>LUYỆN TẬP</a:t>
              </a: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34FD1FF-C10A-E071-8A5D-317C2C3476A7}"/>
              </a:ext>
            </a:extLst>
          </p:cNvPr>
          <p:cNvSpPr txBox="1"/>
          <p:nvPr/>
        </p:nvSpPr>
        <p:spPr>
          <a:xfrm>
            <a:off x="1524000" y="395898"/>
            <a:ext cx="158975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400" b="1" i="0">
                <a:solidFill>
                  <a:srgbClr val="222222"/>
                </a:solidFill>
                <a:effectLst/>
                <a:latin typeface="+mj-lt"/>
              </a:rPr>
              <a:t>Dấu ngoặc đơn trong đoạn văn của Thanh Tịnh được học sinh chép lại như dưới đây là đúng hay sai?</a:t>
            </a:r>
            <a:endParaRPr lang="en-US" sz="5400" b="1">
              <a:latin typeface="+mj-lt"/>
            </a:endParaRPr>
          </a:p>
        </p:txBody>
      </p:sp>
      <p:pic>
        <p:nvPicPr>
          <p:cNvPr id="23" name="Picture 12">
            <a:extLst>
              <a:ext uri="{FF2B5EF4-FFF2-40B4-BE49-F238E27FC236}">
                <a16:creationId xmlns:a16="http://schemas.microsoft.com/office/drawing/2014/main" id="{9352D0DA-6613-A3FE-5570-E2521E90C3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132722" y="1980520"/>
            <a:ext cx="2228238" cy="2754002"/>
          </a:xfrm>
          <a:prstGeom prst="rect">
            <a:avLst/>
          </a:prstGeom>
        </p:spPr>
      </p:pic>
      <p:sp>
        <p:nvSpPr>
          <p:cNvPr id="25" name="TextBox 12">
            <a:extLst>
              <a:ext uri="{FF2B5EF4-FFF2-40B4-BE49-F238E27FC236}">
                <a16:creationId xmlns:a16="http://schemas.microsoft.com/office/drawing/2014/main" id="{E94F9FA6-C4D9-064A-210E-59C92D221E74}"/>
              </a:ext>
            </a:extLst>
          </p:cNvPr>
          <p:cNvSpPr txBox="1"/>
          <p:nvPr/>
        </p:nvSpPr>
        <p:spPr>
          <a:xfrm>
            <a:off x="5024265" y="7049279"/>
            <a:ext cx="2748135" cy="1075134"/>
          </a:xfrm>
          <a:prstGeom prst="roundRect">
            <a:avLst>
              <a:gd name="adj" fmla="val 25340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600">
                <a:solidFill>
                  <a:srgbClr val="FF0000"/>
                </a:solidFill>
                <a:latin typeface="Kingthings Petrock Vi" panose="02000000000000000000" pitchFamily="2" charset="0"/>
              </a:rPr>
              <a:t>Sai</a:t>
            </a:r>
            <a:endParaRPr lang="en-US" sz="6600" u="none">
              <a:solidFill>
                <a:srgbClr val="FF0000"/>
              </a:solidFill>
              <a:latin typeface="Kingthings Petrock V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95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3319152" y="-5032337"/>
            <a:ext cx="11719829" cy="160271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3211298" y="-5725010"/>
            <a:ext cx="11719829" cy="1715789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018287" y="3291013"/>
            <a:ext cx="13016901" cy="4952727"/>
            <a:chOff x="0" y="0"/>
            <a:chExt cx="3290570" cy="32956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55822" cy="1488921"/>
            </a:xfrm>
            <a:custGeom>
              <a:avLst/>
              <a:gdLst/>
              <a:ahLst/>
              <a:cxnLst/>
              <a:rect l="l" t="t" r="r" b="b"/>
              <a:pathLst>
                <a:path w="4455822" h="1488921">
                  <a:moveTo>
                    <a:pt x="4455822" y="5227"/>
                  </a:moveTo>
                  <a:lnTo>
                    <a:pt x="0" y="5227"/>
                  </a:lnTo>
                  <a:lnTo>
                    <a:pt x="0" y="0"/>
                  </a:lnTo>
                  <a:lnTo>
                    <a:pt x="4455822" y="0"/>
                  </a:lnTo>
                  <a:lnTo>
                    <a:pt x="4455822" y="5227"/>
                  </a:lnTo>
                  <a:close/>
                  <a:moveTo>
                    <a:pt x="4455822" y="211676"/>
                  </a:moveTo>
                  <a:lnTo>
                    <a:pt x="0" y="211676"/>
                  </a:lnTo>
                  <a:lnTo>
                    <a:pt x="0" y="216903"/>
                  </a:lnTo>
                  <a:lnTo>
                    <a:pt x="4455822" y="216903"/>
                  </a:lnTo>
                  <a:lnTo>
                    <a:pt x="4455822" y="211676"/>
                  </a:lnTo>
                  <a:close/>
                  <a:moveTo>
                    <a:pt x="4455822" y="424006"/>
                  </a:moveTo>
                  <a:lnTo>
                    <a:pt x="0" y="424006"/>
                  </a:lnTo>
                  <a:lnTo>
                    <a:pt x="0" y="429233"/>
                  </a:lnTo>
                  <a:lnTo>
                    <a:pt x="4455822" y="429233"/>
                  </a:lnTo>
                  <a:lnTo>
                    <a:pt x="4455822" y="424006"/>
                  </a:lnTo>
                  <a:close/>
                  <a:moveTo>
                    <a:pt x="4455822" y="635682"/>
                  </a:moveTo>
                  <a:lnTo>
                    <a:pt x="0" y="635682"/>
                  </a:lnTo>
                  <a:lnTo>
                    <a:pt x="0" y="640909"/>
                  </a:lnTo>
                  <a:lnTo>
                    <a:pt x="4455822" y="640909"/>
                  </a:lnTo>
                  <a:lnTo>
                    <a:pt x="4455822" y="635682"/>
                  </a:lnTo>
                  <a:close/>
                  <a:moveTo>
                    <a:pt x="4455822" y="847359"/>
                  </a:moveTo>
                  <a:lnTo>
                    <a:pt x="0" y="847359"/>
                  </a:lnTo>
                  <a:lnTo>
                    <a:pt x="0" y="852585"/>
                  </a:lnTo>
                  <a:lnTo>
                    <a:pt x="4455822" y="852585"/>
                  </a:lnTo>
                  <a:lnTo>
                    <a:pt x="4455822" y="847359"/>
                  </a:lnTo>
                  <a:close/>
                  <a:moveTo>
                    <a:pt x="4455822" y="1059688"/>
                  </a:moveTo>
                  <a:lnTo>
                    <a:pt x="0" y="1059688"/>
                  </a:lnTo>
                  <a:lnTo>
                    <a:pt x="0" y="1064915"/>
                  </a:lnTo>
                  <a:lnTo>
                    <a:pt x="4455822" y="1064915"/>
                  </a:lnTo>
                  <a:lnTo>
                    <a:pt x="4455822" y="1059688"/>
                  </a:lnTo>
                  <a:close/>
                  <a:moveTo>
                    <a:pt x="4455822" y="1271365"/>
                  </a:moveTo>
                  <a:lnTo>
                    <a:pt x="0" y="1271365"/>
                  </a:lnTo>
                  <a:lnTo>
                    <a:pt x="0" y="1276591"/>
                  </a:lnTo>
                  <a:lnTo>
                    <a:pt x="4455822" y="1276591"/>
                  </a:lnTo>
                  <a:lnTo>
                    <a:pt x="4455822" y="1271365"/>
                  </a:lnTo>
                  <a:close/>
                  <a:moveTo>
                    <a:pt x="4455822" y="1483694"/>
                  </a:moveTo>
                  <a:lnTo>
                    <a:pt x="0" y="1483694"/>
                  </a:lnTo>
                  <a:lnTo>
                    <a:pt x="0" y="1488921"/>
                  </a:lnTo>
                  <a:lnTo>
                    <a:pt x="4455822" y="1488921"/>
                  </a:lnTo>
                  <a:lnTo>
                    <a:pt x="4455822" y="1483694"/>
                  </a:ln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45167" y="6854443"/>
            <a:ext cx="3018287" cy="3593199"/>
          </a:xfrm>
          <a:prstGeom prst="rect">
            <a:avLst/>
          </a:prstGeom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id="{A68F7C1A-347B-1E85-0727-D902D9CCC140}"/>
              </a:ext>
            </a:extLst>
          </p:cNvPr>
          <p:cNvGrpSpPr/>
          <p:nvPr/>
        </p:nvGrpSpPr>
        <p:grpSpPr>
          <a:xfrm>
            <a:off x="12018083" y="7277100"/>
            <a:ext cx="5958104" cy="2634252"/>
            <a:chOff x="12018083" y="6299251"/>
            <a:chExt cx="5958104" cy="361210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267778">
              <a:off x="12018083" y="6299251"/>
              <a:ext cx="5958104" cy="3612101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 rot="-267778">
              <a:off x="12862418" y="8081453"/>
              <a:ext cx="4758017" cy="9493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7200"/>
                </a:lnSpc>
                <a:spcBef>
                  <a:spcPct val="0"/>
                </a:spcBef>
              </a:pPr>
              <a:r>
                <a:rPr lang="en-US" sz="8800" u="none">
                  <a:solidFill>
                    <a:srgbClr val="000000"/>
                  </a:solidFill>
                  <a:latin typeface="Kingthings Petrock Vi" panose="02000000000000000000" pitchFamily="2" charset="0"/>
                </a:rPr>
                <a:t>LUYỆN TẬP</a:t>
              </a:r>
            </a:p>
          </p:txBody>
        </p:sp>
      </p:grpSp>
      <p:pic>
        <p:nvPicPr>
          <p:cNvPr id="2050" name="Picture 2" descr="Quiz image">
            <a:extLst>
              <a:ext uri="{FF2B5EF4-FFF2-40B4-BE49-F238E27FC236}">
                <a16:creationId xmlns:a16="http://schemas.microsoft.com/office/drawing/2014/main" id="{742176A3-EE7F-C28E-DB68-CDD30C50C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917" y="137477"/>
            <a:ext cx="12856166" cy="308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3845457-BA24-E1D8-AB4E-2F8886C65BB5}"/>
              </a:ext>
            </a:extLst>
          </p:cNvPr>
          <p:cNvSpPr txBox="1"/>
          <p:nvPr/>
        </p:nvSpPr>
        <p:spPr>
          <a:xfrm>
            <a:off x="1752599" y="3555980"/>
            <a:ext cx="1602711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indent="-1143000" algn="l">
              <a:buFont typeface="+mj-lt"/>
              <a:buAutoNum type="alphaUcPeriod"/>
            </a:pPr>
            <a:r>
              <a:rPr lang="en-US" sz="54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 dấu phần thuyết minh</a:t>
            </a:r>
          </a:p>
          <a:p>
            <a:pPr marL="1143000" indent="-1143000" algn="l">
              <a:buFont typeface="+mj-lt"/>
              <a:buAutoNum type="alphaUcPeriod"/>
            </a:pPr>
            <a:r>
              <a:rPr lang="en-US" sz="54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 dấu phần giải thích</a:t>
            </a:r>
          </a:p>
          <a:p>
            <a:pPr marL="1143000" indent="-1143000" algn="l">
              <a:buFont typeface="+mj-lt"/>
              <a:buAutoNum type="alphaUcPeriod"/>
            </a:pPr>
            <a:r>
              <a:rPr lang="en-US" sz="54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 dấu tên tác phẩm (dùng với dấu ngoặc kép)</a:t>
            </a:r>
          </a:p>
          <a:p>
            <a:pPr marL="1143000" indent="-1143000" algn="l">
              <a:buFont typeface="+mj-lt"/>
              <a:buAutoNum type="alphaUcPeriod"/>
            </a:pPr>
            <a:r>
              <a:rPr lang="en-US" sz="54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 dấu lời đối thoại (dùng với dấu ngoặc kép)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152A7761-2155-0081-D28F-1C155CFA0E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165228" y="0"/>
            <a:ext cx="2161890" cy="207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7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1616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1616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3319152" y="-5032337"/>
            <a:ext cx="11719829" cy="160271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3211298" y="-5725010"/>
            <a:ext cx="11719829" cy="1715789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45167" y="6854443"/>
            <a:ext cx="3018287" cy="3593199"/>
          </a:xfrm>
          <a:prstGeom prst="rect">
            <a:avLst/>
          </a:prstGeom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id="{A68F7C1A-347B-1E85-0727-D902D9CCC140}"/>
              </a:ext>
            </a:extLst>
          </p:cNvPr>
          <p:cNvGrpSpPr/>
          <p:nvPr/>
        </p:nvGrpSpPr>
        <p:grpSpPr>
          <a:xfrm>
            <a:off x="12018083" y="7277100"/>
            <a:ext cx="5958104" cy="2634252"/>
            <a:chOff x="12018083" y="6299251"/>
            <a:chExt cx="5958104" cy="361210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267778">
              <a:off x="12018083" y="6299251"/>
              <a:ext cx="5958104" cy="3612101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 rot="-267778">
              <a:off x="12862418" y="8081453"/>
              <a:ext cx="4758017" cy="9493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7200"/>
                </a:lnSpc>
                <a:spcBef>
                  <a:spcPct val="0"/>
                </a:spcBef>
              </a:pPr>
              <a:r>
                <a:rPr lang="en-US" sz="8800" u="none">
                  <a:solidFill>
                    <a:srgbClr val="000000"/>
                  </a:solidFill>
                  <a:latin typeface="Kingthings Petrock Vi" panose="02000000000000000000" pitchFamily="2" charset="0"/>
                </a:rPr>
                <a:t>LUYỆN TẬP</a:t>
              </a:r>
            </a:p>
          </p:txBody>
        </p:sp>
      </p:grpSp>
      <p:pic>
        <p:nvPicPr>
          <p:cNvPr id="3074" name="Picture 2" descr="Quiz image">
            <a:extLst>
              <a:ext uri="{FF2B5EF4-FFF2-40B4-BE49-F238E27FC236}">
                <a16:creationId xmlns:a16="http://schemas.microsoft.com/office/drawing/2014/main" id="{7EF36553-C014-A4B1-18D9-D90DE7B86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29" y="512250"/>
            <a:ext cx="14175342" cy="684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2450BCC2-A59C-4E6E-85CA-51214CF5C4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128412">
            <a:off x="16005366" y="73815"/>
            <a:ext cx="2374516" cy="2283853"/>
          </a:xfrm>
          <a:prstGeom prst="rect">
            <a:avLst/>
          </a:prstGeo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650E79DE-5DAB-AFED-3C1E-706BE2D64FE6}"/>
              </a:ext>
            </a:extLst>
          </p:cNvPr>
          <p:cNvSpPr txBox="1"/>
          <p:nvPr/>
        </p:nvSpPr>
        <p:spPr>
          <a:xfrm>
            <a:off x="3591189" y="7702359"/>
            <a:ext cx="7578097" cy="2150269"/>
          </a:xfrm>
          <a:prstGeom prst="roundRect">
            <a:avLst>
              <a:gd name="adj" fmla="val 25340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FF0000"/>
                </a:solidFill>
                <a:latin typeface="Kingthings Petrock Vi" panose="02000000000000000000" pitchFamily="2" charset="0"/>
              </a:rPr>
              <a:t>Giải thích nghĩa của phần in đậm và dấu ngoặc kép</a:t>
            </a:r>
            <a:endParaRPr lang="en-US" sz="6000" u="none">
              <a:solidFill>
                <a:srgbClr val="FF0000"/>
              </a:solidFill>
              <a:latin typeface="Kingthings Petrock V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36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445</Words>
  <Application>Microsoft Office PowerPoint</Application>
  <PresentationFormat>Tùy chỉnh</PresentationFormat>
  <Paragraphs>57</Paragraphs>
  <Slides>12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21" baseType="lpstr">
      <vt:lpstr>Calibri</vt:lpstr>
      <vt:lpstr>#9Slide03 Arima Madurai Black</vt:lpstr>
      <vt:lpstr>Times New Roman</vt:lpstr>
      <vt:lpstr>#9Slide03 Ralewayv4020 Black</vt:lpstr>
      <vt:lpstr>Pangolin</vt:lpstr>
      <vt:lpstr>Kingthings Petrock Vi</vt:lpstr>
      <vt:lpstr>#9Slide04 Pridi Bold</vt:lpstr>
      <vt:lpstr>Arial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Playful Class Room Rules Presentation </dc:title>
  <cp:lastModifiedBy>Mỹ Trúc</cp:lastModifiedBy>
  <cp:revision>18</cp:revision>
  <dcterms:created xsi:type="dcterms:W3CDTF">2006-08-16T00:00:00Z</dcterms:created>
  <dcterms:modified xsi:type="dcterms:W3CDTF">2022-08-02T09:19:14Z</dcterms:modified>
  <dc:identifier>DAEy9gFPS9E</dc:identifier>
</cp:coreProperties>
</file>